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6" r:id="rId19"/>
    <p:sldId id="274" r:id="rId20"/>
    <p:sldId id="275" r:id="rId21"/>
    <p:sldId id="277" r:id="rId22"/>
    <p:sldId id="278" r:id="rId23"/>
    <p:sldId id="279"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400800" y="6355080"/>
            <a:ext cx="2286000" cy="365760"/>
          </a:xfrm>
        </p:spPr>
        <p:txBody>
          <a:bodyPr/>
          <a:lstStyle>
            <a:lvl1pPr>
              <a:defRPr sz="1400"/>
            </a:lvl1pPr>
          </a:lstStyle>
          <a:p>
            <a:fld id="{D393F56F-FE1B-4AF5-827C-1F554CCCDBF4}" type="datetimeFigureOut">
              <a:rPr lang="ar-IQ" smtClean="0"/>
              <a:t>20/03/1441</a:t>
            </a:fld>
            <a:endParaRPr lang="ar-IQ"/>
          </a:p>
        </p:txBody>
      </p:sp>
      <p:sp>
        <p:nvSpPr>
          <p:cNvPr id="17" name="عنصر نائب للتذييل 16"/>
          <p:cNvSpPr>
            <a:spLocks noGrp="1"/>
          </p:cNvSpPr>
          <p:nvPr>
            <p:ph type="ftr" sz="quarter" idx="11"/>
          </p:nvPr>
        </p:nvSpPr>
        <p:spPr>
          <a:xfrm>
            <a:off x="2898648" y="6355080"/>
            <a:ext cx="3474720" cy="365760"/>
          </a:xfrm>
        </p:spPr>
        <p:txBody>
          <a:bodyPr/>
          <a:lstStyle/>
          <a:p>
            <a:endParaRPr lang="ar-IQ"/>
          </a:p>
        </p:txBody>
      </p:sp>
      <p:sp>
        <p:nvSpPr>
          <p:cNvPr id="29" name="عنصر نائب لرقم الشريحة 28"/>
          <p:cNvSpPr>
            <a:spLocks noGrp="1"/>
          </p:cNvSpPr>
          <p:nvPr>
            <p:ph type="sldNum" sz="quarter" idx="12"/>
          </p:nvPr>
        </p:nvSpPr>
        <p:spPr>
          <a:xfrm>
            <a:off x="1216152" y="6355080"/>
            <a:ext cx="1219200" cy="365760"/>
          </a:xfrm>
        </p:spPr>
        <p:txBody>
          <a:bodyPr/>
          <a:lstStyle/>
          <a:p>
            <a:fld id="{C2AC0229-763B-4A1A-9045-17406DB34019}" type="slidenum">
              <a:rPr lang="ar-IQ" smtClean="0"/>
              <a:t>‹#›</a:t>
            </a:fld>
            <a:endParaRPr lang="ar-IQ"/>
          </a:p>
        </p:txBody>
      </p:sp>
      <p:sp>
        <p:nvSpPr>
          <p:cNvPr id="21" name="مستطيل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مستطيل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مستطيل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393F56F-FE1B-4AF5-827C-1F554CCCDBF4}" type="datetimeFigureOut">
              <a:rPr lang="ar-IQ" smtClean="0"/>
              <a:t>20/03/1441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2AC0229-763B-4A1A-9045-17406DB3401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393F56F-FE1B-4AF5-827C-1F554CCCDBF4}" type="datetimeFigureOut">
              <a:rPr lang="ar-IQ" smtClean="0"/>
              <a:t>20/03/1441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2AC0229-763B-4A1A-9045-17406DB34019}" type="slidenum">
              <a:rPr lang="ar-IQ" smtClean="0"/>
              <a:t>‹#›</a:t>
            </a:fld>
            <a:endParaRPr lang="ar-IQ"/>
          </a:p>
        </p:txBody>
      </p:sp>
      <p:sp>
        <p:nvSpPr>
          <p:cNvPr id="7" name="رابط مستقيم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مثلث متساوي الساقين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رابط مستقيم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D393F56F-FE1B-4AF5-827C-1F554CCCDBF4}" type="datetimeFigureOut">
              <a:rPr lang="ar-IQ" smtClean="0"/>
              <a:t>20/03/1441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2AC0229-763B-4A1A-9045-17406DB34019}" type="slidenum">
              <a:rPr lang="ar-IQ" smtClean="0"/>
              <a:t>‹#›</a:t>
            </a:fld>
            <a:endParaRPr lang="ar-IQ"/>
          </a:p>
        </p:txBody>
      </p:sp>
      <p:sp>
        <p:nvSpPr>
          <p:cNvPr id="8" name="عنصر نائب للمحتوى 7"/>
          <p:cNvSpPr>
            <a:spLocks noGrp="1"/>
          </p:cNvSpPr>
          <p:nvPr>
            <p:ph sz="quarter" idx="1"/>
          </p:nvPr>
        </p:nvSpPr>
        <p:spPr>
          <a:xfrm>
            <a:off x="457200" y="1219200"/>
            <a:ext cx="8229600"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6400800" y="6355080"/>
            <a:ext cx="2286000" cy="365760"/>
          </a:xfrm>
        </p:spPr>
        <p:txBody>
          <a:bodyPr/>
          <a:lstStyle/>
          <a:p>
            <a:fld id="{D393F56F-FE1B-4AF5-827C-1F554CCCDBF4}" type="datetimeFigureOut">
              <a:rPr lang="ar-IQ" smtClean="0"/>
              <a:t>20/03/1441</a:t>
            </a:fld>
            <a:endParaRPr lang="ar-IQ"/>
          </a:p>
        </p:txBody>
      </p:sp>
      <p:sp>
        <p:nvSpPr>
          <p:cNvPr id="5" name="عنصر نائب للتذييل 4"/>
          <p:cNvSpPr>
            <a:spLocks noGrp="1"/>
          </p:cNvSpPr>
          <p:nvPr>
            <p:ph type="ftr" sz="quarter" idx="11"/>
          </p:nvPr>
        </p:nvSpPr>
        <p:spPr>
          <a:xfrm>
            <a:off x="2898648" y="6355080"/>
            <a:ext cx="3474720" cy="365760"/>
          </a:xfrm>
        </p:spPr>
        <p:txBody>
          <a:bodyPr/>
          <a:lstStyle/>
          <a:p>
            <a:endParaRPr lang="ar-IQ"/>
          </a:p>
        </p:txBody>
      </p:sp>
      <p:sp>
        <p:nvSpPr>
          <p:cNvPr id="6" name="عنصر نائب لرقم الشريحة 5"/>
          <p:cNvSpPr>
            <a:spLocks noGrp="1"/>
          </p:cNvSpPr>
          <p:nvPr>
            <p:ph type="sldNum" sz="quarter" idx="12"/>
          </p:nvPr>
        </p:nvSpPr>
        <p:spPr>
          <a:xfrm>
            <a:off x="1069848" y="6355080"/>
            <a:ext cx="1520952" cy="365760"/>
          </a:xfrm>
        </p:spPr>
        <p:txBody>
          <a:bodyPr/>
          <a:lstStyle/>
          <a:p>
            <a:fld id="{C2AC0229-763B-4A1A-9045-17406DB34019}" type="slidenum">
              <a:rPr lang="ar-IQ" smtClean="0"/>
              <a:t>‹#›</a:t>
            </a:fld>
            <a:endParaRPr lang="ar-IQ"/>
          </a:p>
        </p:txBody>
      </p:sp>
      <p:sp>
        <p:nvSpPr>
          <p:cNvPr id="7" name="مستطيل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D393F56F-FE1B-4AF5-827C-1F554CCCDBF4}" type="datetimeFigureOut">
              <a:rPr lang="ar-IQ" smtClean="0"/>
              <a:t>20/03/1441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2AC0229-763B-4A1A-9045-17406DB34019}" type="slidenum">
              <a:rPr lang="ar-IQ" smtClean="0"/>
              <a:t>‹#›</a:t>
            </a:fld>
            <a:endParaRPr lang="ar-IQ"/>
          </a:p>
        </p:txBody>
      </p:sp>
      <p:sp>
        <p:nvSpPr>
          <p:cNvPr id="9" name="عنصر نائب للمحتوى 8"/>
          <p:cNvSpPr>
            <a:spLocks noGrp="1"/>
          </p:cNvSpPr>
          <p:nvPr>
            <p:ph sz="quarter" idx="1"/>
          </p:nvPr>
        </p:nvSpPr>
        <p:spPr>
          <a:xfrm>
            <a:off x="457200" y="1219200"/>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632198" y="1216152"/>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D393F56F-FE1B-4AF5-827C-1F554CCCDBF4}" type="datetimeFigureOut">
              <a:rPr lang="ar-IQ" smtClean="0"/>
              <a:t>20/03/1441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2AC0229-763B-4A1A-9045-17406DB34019}" type="slidenum">
              <a:rPr lang="ar-IQ" smtClean="0"/>
              <a:t>‹#›</a:t>
            </a:fld>
            <a:endParaRPr lang="ar-IQ"/>
          </a:p>
        </p:txBody>
      </p:sp>
      <p:sp>
        <p:nvSpPr>
          <p:cNvPr id="11" name="عنصر نائب للمحتوى 10"/>
          <p:cNvSpPr>
            <a:spLocks noGrp="1"/>
          </p:cNvSpPr>
          <p:nvPr>
            <p:ph sz="quarter" idx="2"/>
          </p:nvPr>
        </p:nvSpPr>
        <p:spPr>
          <a:xfrm>
            <a:off x="457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648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D393F56F-FE1B-4AF5-827C-1F554CCCDBF4}" type="datetimeFigureOut">
              <a:rPr lang="ar-IQ" smtClean="0"/>
              <a:t>20/03/1441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2AC0229-763B-4A1A-9045-17406DB34019}" type="slidenum">
              <a:rPr lang="ar-IQ" smtClean="0"/>
              <a:t>‹#›</a:t>
            </a:fld>
            <a:endParaRPr lang="ar-IQ"/>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393F56F-FE1B-4AF5-827C-1F554CCCDBF4}" type="datetimeFigureOut">
              <a:rPr lang="ar-IQ" smtClean="0"/>
              <a:t>20/03/1441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2AC0229-763B-4A1A-9045-17406DB34019}" type="slidenum">
              <a:rPr lang="ar-IQ" smtClean="0"/>
              <a:t>‹#›</a:t>
            </a:fld>
            <a:endParaRPr lang="ar-IQ"/>
          </a:p>
        </p:txBody>
      </p:sp>
      <p:sp>
        <p:nvSpPr>
          <p:cNvPr id="5" name="رابط مستقيم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393F56F-FE1B-4AF5-827C-1F554CCCDBF4}" type="datetimeFigureOut">
              <a:rPr lang="ar-IQ" smtClean="0"/>
              <a:t>20/03/1441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2AC0229-763B-4A1A-9045-17406DB34019}" type="slidenum">
              <a:rPr lang="ar-IQ" smtClean="0"/>
              <a:t>‹#›</a:t>
            </a:fld>
            <a:endParaRPr lang="ar-IQ"/>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رابط مستقيم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محتوى 11"/>
          <p:cNvSpPr>
            <a:spLocks noGrp="1"/>
          </p:cNvSpPr>
          <p:nvPr>
            <p:ph sz="quarter" idx="1"/>
          </p:nvPr>
        </p:nvSpPr>
        <p:spPr>
          <a:xfrm>
            <a:off x="304800" y="304800"/>
            <a:ext cx="5715000" cy="5715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393F56F-FE1B-4AF5-827C-1F554CCCDBF4}" type="datetimeFigureOut">
              <a:rPr lang="ar-IQ" smtClean="0"/>
              <a:t>20/03/1441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2AC0229-763B-4A1A-9045-17406DB34019}" type="slidenum">
              <a:rPr lang="ar-IQ" smtClean="0"/>
              <a:t>‹#›</a:t>
            </a:fld>
            <a:endParaRPr lang="ar-IQ"/>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152400"/>
            <a:ext cx="8229600" cy="990600"/>
          </a:xfrm>
          <a:prstGeom prst="rect">
            <a:avLst/>
          </a:prstGeom>
        </p:spPr>
        <p:txBody>
          <a:bodyPr vert="horz"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393F56F-FE1B-4AF5-827C-1F554CCCDBF4}" type="datetimeFigureOut">
              <a:rPr lang="ar-IQ" smtClean="0"/>
              <a:t>20/03/1441</a:t>
            </a:fld>
            <a:endParaRPr lang="ar-IQ"/>
          </a:p>
        </p:txBody>
      </p:sp>
      <p:sp>
        <p:nvSpPr>
          <p:cNvPr id="3" name="عنصر نائب للتذييل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ar-IQ"/>
          </a:p>
        </p:txBody>
      </p:sp>
      <p:sp>
        <p:nvSpPr>
          <p:cNvPr id="23" name="عنصر نائب لرقم الشريحة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2AC0229-763B-4A1A-9045-17406DB34019}" type="slidenum">
              <a:rPr lang="ar-IQ" smtClean="0"/>
              <a:t>‹#›</a:t>
            </a:fld>
            <a:endParaRPr lang="ar-IQ"/>
          </a:p>
        </p:txBody>
      </p:sp>
      <p:sp>
        <p:nvSpPr>
          <p:cNvPr id="28" name="رابط مستقيم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رابط مستقيم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مثلث متساوي الساقين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200" kern="120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r" rtl="1"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r" rtl="1"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r" rtl="1"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r" rtl="1"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r" rtl="1"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r" rtl="1"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r" rtl="1"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r" rtl="1"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548680"/>
            <a:ext cx="7772400" cy="2952328"/>
          </a:xfrm>
        </p:spPr>
        <p:txBody>
          <a:bodyPr>
            <a:noAutofit/>
          </a:bodyPr>
          <a:lstStyle/>
          <a:p>
            <a:pPr algn="ctr"/>
            <a:r>
              <a:rPr lang="ar-IQ" sz="3500" b="1" dirty="0"/>
              <a:t>محاضرة</a:t>
            </a:r>
            <a:r>
              <a:rPr lang="en-US" sz="3500" dirty="0"/>
              <a:t/>
            </a:r>
            <a:br>
              <a:rPr lang="en-US" sz="3500" dirty="0"/>
            </a:br>
            <a:r>
              <a:rPr lang="ar-IQ" sz="3500" b="1" dirty="0"/>
              <a:t>منهج البحث </a:t>
            </a:r>
            <a:r>
              <a:rPr lang="en-US" sz="3500" dirty="0"/>
              <a:t/>
            </a:r>
            <a:br>
              <a:rPr lang="en-US" sz="3500" dirty="0"/>
            </a:br>
            <a:r>
              <a:rPr lang="ar-IQ" sz="3500" b="1" dirty="0"/>
              <a:t>دراسة المصادر </a:t>
            </a:r>
            <a:r>
              <a:rPr lang="ar-IQ" sz="3500" b="1" dirty="0" smtClean="0"/>
              <a:t>وأولويات كتابة </a:t>
            </a:r>
            <a:r>
              <a:rPr lang="ar-IQ" sz="3500" b="1" dirty="0"/>
              <a:t>المسودة والهوامش</a:t>
            </a:r>
            <a:r>
              <a:rPr lang="en-US" sz="3500" dirty="0"/>
              <a:t/>
            </a:r>
            <a:br>
              <a:rPr lang="en-US" sz="3500" dirty="0"/>
            </a:br>
            <a:r>
              <a:rPr lang="ar-IQ" sz="3500" b="1" dirty="0"/>
              <a:t>الدراسات العليا</a:t>
            </a:r>
            <a:r>
              <a:rPr lang="en-US" sz="3500" dirty="0"/>
              <a:t/>
            </a:r>
            <a:br>
              <a:rPr lang="en-US" sz="3500" dirty="0"/>
            </a:br>
            <a:r>
              <a:rPr lang="ar-IQ" sz="3500" b="1" dirty="0"/>
              <a:t>ماجستير / أدب</a:t>
            </a:r>
            <a:endParaRPr lang="en-US" sz="3500" dirty="0"/>
          </a:p>
        </p:txBody>
      </p:sp>
      <p:sp>
        <p:nvSpPr>
          <p:cNvPr id="3" name="عنوان فرعي 2"/>
          <p:cNvSpPr>
            <a:spLocks noGrp="1"/>
          </p:cNvSpPr>
          <p:nvPr>
            <p:ph type="subTitle" idx="1"/>
          </p:nvPr>
        </p:nvSpPr>
        <p:spPr>
          <a:xfrm>
            <a:off x="1449377" y="3933056"/>
            <a:ext cx="6336704" cy="864096"/>
          </a:xfrm>
        </p:spPr>
        <p:txBody>
          <a:bodyPr>
            <a:noAutofit/>
          </a:bodyPr>
          <a:lstStyle/>
          <a:p>
            <a:r>
              <a:rPr lang="ar-IQ" sz="4400" b="1" dirty="0" err="1">
                <a:effectLst>
                  <a:outerShdw blurRad="38100" dist="38100" dir="2700000" algn="tl">
                    <a:srgbClr val="000000">
                      <a:alpha val="43137"/>
                    </a:srgbClr>
                  </a:outerShdw>
                </a:effectLst>
              </a:rPr>
              <a:t>أ.م.د</a:t>
            </a:r>
            <a:r>
              <a:rPr lang="ar-IQ" sz="4400" b="1" dirty="0">
                <a:effectLst>
                  <a:outerShdw blurRad="38100" dist="38100" dir="2700000" algn="tl">
                    <a:srgbClr val="000000">
                      <a:alpha val="43137"/>
                    </a:srgbClr>
                  </a:outerShdw>
                </a:effectLst>
              </a:rPr>
              <a:t>. لؤي </a:t>
            </a:r>
            <a:r>
              <a:rPr lang="ar-IQ" sz="4400" b="1" dirty="0" err="1">
                <a:effectLst>
                  <a:outerShdw blurRad="38100" dist="38100" dir="2700000" algn="tl">
                    <a:srgbClr val="000000">
                      <a:alpha val="43137"/>
                    </a:srgbClr>
                  </a:outerShdw>
                </a:effectLst>
              </a:rPr>
              <a:t>صيهود</a:t>
            </a:r>
            <a:r>
              <a:rPr lang="ar-IQ" sz="4400" b="1" dirty="0">
                <a:effectLst>
                  <a:outerShdw blurRad="38100" dist="38100" dir="2700000" algn="tl">
                    <a:srgbClr val="000000">
                      <a:alpha val="43137"/>
                    </a:srgbClr>
                  </a:outerShdw>
                </a:effectLst>
              </a:rPr>
              <a:t> فواز </a:t>
            </a:r>
            <a:r>
              <a:rPr lang="ar-IQ" sz="4400" b="1" dirty="0" smtClean="0">
                <a:effectLst>
                  <a:outerShdw blurRad="38100" dist="38100" dir="2700000" algn="tl">
                    <a:srgbClr val="000000">
                      <a:alpha val="43137"/>
                    </a:srgbClr>
                  </a:outerShdw>
                </a:effectLst>
              </a:rPr>
              <a:t>التميمي</a:t>
            </a:r>
            <a:endParaRPr lang="en-US" sz="4400" dirty="0">
              <a:effectLst>
                <a:outerShdw blurRad="38100" dist="38100" dir="2700000" algn="tl">
                  <a:srgbClr val="000000">
                    <a:alpha val="43137"/>
                  </a:srgbClr>
                </a:outerShdw>
              </a:effectLst>
            </a:endParaRPr>
          </a:p>
        </p:txBody>
      </p:sp>
      <p:sp>
        <p:nvSpPr>
          <p:cNvPr id="4" name="عنوان فرعي 2"/>
          <p:cNvSpPr txBox="1">
            <a:spLocks/>
          </p:cNvSpPr>
          <p:nvPr/>
        </p:nvSpPr>
        <p:spPr>
          <a:xfrm>
            <a:off x="1619672" y="5013176"/>
            <a:ext cx="6336704" cy="864096"/>
          </a:xfrm>
          <a:prstGeom prst="rect">
            <a:avLst/>
          </a:prstGeom>
        </p:spPr>
        <p:txBody>
          <a:bodyPr vert="horz">
            <a:noAutofit/>
          </a:bodyPr>
          <a:lstStyle>
            <a:lvl1pPr marL="0" indent="0" algn="r" rtl="1" eaLnBrk="1" latinLnBrk="0" hangingPunct="1">
              <a:spcBef>
                <a:spcPts val="600"/>
              </a:spcBef>
              <a:buClr>
                <a:schemeClr val="accent1"/>
              </a:buClr>
              <a:buSzPct val="76000"/>
              <a:buFont typeface="Wingdings 3"/>
              <a:buNone/>
              <a:defRPr kumimoji="0" sz="2000" kern="1200">
                <a:solidFill>
                  <a:schemeClr val="tx2"/>
                </a:solidFill>
                <a:latin typeface="+mj-lt"/>
                <a:ea typeface="+mj-ea"/>
                <a:cs typeface="+mj-cs"/>
              </a:defRPr>
            </a:lvl1pPr>
            <a:lvl2pPr marL="457200" indent="0" algn="ctr" rtl="1" eaLnBrk="1" latinLnBrk="0" hangingPunct="1">
              <a:spcBef>
                <a:spcPts val="500"/>
              </a:spcBef>
              <a:buClr>
                <a:schemeClr val="accent2"/>
              </a:buClr>
              <a:buSzPct val="76000"/>
              <a:buFont typeface="Wingdings 3"/>
              <a:buNone/>
              <a:defRPr kumimoji="0" sz="2300" kern="1200">
                <a:solidFill>
                  <a:schemeClr val="tx2"/>
                </a:solidFill>
                <a:latin typeface="+mn-lt"/>
                <a:ea typeface="+mn-ea"/>
                <a:cs typeface="+mn-cs"/>
              </a:defRPr>
            </a:lvl2pPr>
            <a:lvl3pPr marL="914400" indent="0" algn="ctr" rtl="1" eaLnBrk="1" latinLnBrk="0" hangingPunct="1">
              <a:spcBef>
                <a:spcPts val="500"/>
              </a:spcBef>
              <a:buClr>
                <a:schemeClr val="bg1">
                  <a:shade val="50000"/>
                </a:schemeClr>
              </a:buClr>
              <a:buSzPct val="76000"/>
              <a:buFont typeface="Wingdings 3"/>
              <a:buNone/>
              <a:defRPr kumimoji="0" sz="2000" kern="1200">
                <a:solidFill>
                  <a:schemeClr val="tx1"/>
                </a:solidFill>
                <a:latin typeface="+mn-lt"/>
                <a:ea typeface="+mn-ea"/>
                <a:cs typeface="+mn-cs"/>
              </a:defRPr>
            </a:lvl3pPr>
            <a:lvl4pPr marL="1371600" indent="0" algn="ctr" rtl="1" eaLnBrk="1" latinLnBrk="0" hangingPunct="1">
              <a:spcBef>
                <a:spcPts val="400"/>
              </a:spcBef>
              <a:buClr>
                <a:schemeClr val="accent2">
                  <a:shade val="75000"/>
                </a:schemeClr>
              </a:buClr>
              <a:buSzPct val="70000"/>
              <a:buFont typeface="Wingdings"/>
              <a:buNone/>
              <a:defRPr kumimoji="0" sz="1800" kern="1200">
                <a:solidFill>
                  <a:schemeClr val="tx1"/>
                </a:solidFill>
                <a:latin typeface="+mn-lt"/>
                <a:ea typeface="+mn-ea"/>
                <a:cs typeface="+mn-cs"/>
              </a:defRPr>
            </a:lvl4pPr>
            <a:lvl5pPr marL="1828800" indent="0" algn="ctr" rtl="1" eaLnBrk="1" latinLnBrk="0" hangingPunct="1">
              <a:spcBef>
                <a:spcPts val="300"/>
              </a:spcBef>
              <a:buClr>
                <a:schemeClr val="accent2"/>
              </a:buClr>
              <a:buSzPct val="70000"/>
              <a:buFont typeface="Wingdings"/>
              <a:buNone/>
              <a:defRPr kumimoji="0" sz="1600" kern="1200">
                <a:solidFill>
                  <a:schemeClr val="tx1"/>
                </a:solidFill>
                <a:latin typeface="+mn-lt"/>
                <a:ea typeface="+mn-ea"/>
                <a:cs typeface="+mn-cs"/>
              </a:defRPr>
            </a:lvl5pPr>
            <a:lvl6pPr marL="2286000" indent="0" algn="ctr" rtl="1" eaLnBrk="1" latinLnBrk="0" hangingPunct="1">
              <a:spcBef>
                <a:spcPts val="300"/>
              </a:spcBef>
              <a:buClr>
                <a:srgbClr val="9FB8CD">
                  <a:shade val="75000"/>
                </a:srgbClr>
              </a:buClr>
              <a:buSzPct val="75000"/>
              <a:buFont typeface="Wingdings 3"/>
              <a:buNone/>
              <a:defRPr kumimoji="0" lang="en-US" sz="1600" kern="1200" smtClean="0">
                <a:solidFill>
                  <a:schemeClr val="tx1"/>
                </a:solidFill>
                <a:latin typeface="+mn-lt"/>
                <a:ea typeface="+mn-ea"/>
                <a:cs typeface="+mn-cs"/>
              </a:defRPr>
            </a:lvl6pPr>
            <a:lvl7pPr marL="2743200" indent="0" algn="ctr" rtl="1" eaLnBrk="1" latinLnBrk="0" hangingPunct="1">
              <a:spcBef>
                <a:spcPts val="300"/>
              </a:spcBef>
              <a:buClr>
                <a:srgbClr val="727CA3">
                  <a:shade val="75000"/>
                </a:srgbClr>
              </a:buClr>
              <a:buSzPct val="75000"/>
              <a:buFont typeface="Wingdings 3"/>
              <a:buNone/>
              <a:defRPr kumimoji="0" lang="en-US" sz="1400" kern="1200" smtClean="0">
                <a:solidFill>
                  <a:schemeClr val="tx1"/>
                </a:solidFill>
                <a:latin typeface="+mn-lt"/>
                <a:ea typeface="+mn-ea"/>
                <a:cs typeface="+mn-cs"/>
              </a:defRPr>
            </a:lvl7pPr>
            <a:lvl8pPr marL="3200400" indent="0" algn="ctr" rtl="1" eaLnBrk="1" latinLnBrk="0" hangingPunct="1">
              <a:spcBef>
                <a:spcPts val="300"/>
              </a:spcBef>
              <a:buClr>
                <a:prstClr val="white">
                  <a:shade val="50000"/>
                </a:prstClr>
              </a:buClr>
              <a:buSzPct val="75000"/>
              <a:buFont typeface="Wingdings 3"/>
              <a:buNone/>
              <a:defRPr kumimoji="0" lang="en-US" sz="1400" kern="1200" smtClean="0">
                <a:solidFill>
                  <a:schemeClr val="tx1"/>
                </a:solidFill>
                <a:latin typeface="+mn-lt"/>
                <a:ea typeface="+mn-ea"/>
                <a:cs typeface="+mn-cs"/>
              </a:defRPr>
            </a:lvl8pPr>
            <a:lvl9pPr marL="3657600" indent="0" algn="ctr" rtl="1" eaLnBrk="1" latinLnBrk="0" hangingPunct="1">
              <a:spcBef>
                <a:spcPts val="300"/>
              </a:spcBef>
              <a:buClr>
                <a:srgbClr val="9FB8CD"/>
              </a:buClr>
              <a:buSzPct val="75000"/>
              <a:buFont typeface="Wingdings 3"/>
              <a:buNone/>
              <a:defRPr kumimoji="0" lang="en-US" sz="1200" kern="1200" smtClean="0">
                <a:solidFill>
                  <a:schemeClr val="tx1"/>
                </a:solidFill>
                <a:latin typeface="+mn-lt"/>
                <a:ea typeface="+mn-ea"/>
                <a:cs typeface="+mn-cs"/>
              </a:defRPr>
            </a:lvl9pPr>
          </a:lstStyle>
          <a:p>
            <a:pPr algn="ctr"/>
            <a:r>
              <a:rPr lang="ar-IQ" sz="4400" b="1" dirty="0" smtClean="0">
                <a:effectLst>
                  <a:outerShdw blurRad="38100" dist="38100" dir="2700000" algn="tl">
                    <a:srgbClr val="000000">
                      <a:alpha val="43137"/>
                    </a:srgbClr>
                  </a:outerShdw>
                </a:effectLst>
              </a:rPr>
              <a:t>2019 - 2020</a:t>
            </a:r>
            <a:endParaRPr lang="en-US" sz="4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2607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2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الاقتباس</a:t>
            </a: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dirty="0"/>
              <a:t>يعتبر الاقتباس من الامور الاساسية في البحث وله ضوابط واصول من ذلك : ان يكون الاقتباس من المصادر الاصلية في الموضوع والا يكون المصدر او المرجع ينقل عن غيره والرجوع الى الاصل هو الاصل وان يكون المؤلفون ممن يعتد برأيهم ويوثق بعلمهم فلا تقتبس خبراً تاريخياً قديماً من متأخر نقل عن المصادر فقد يكون تصرف بالنص او اساء فهمه او تلاعب به ولا عذراً للباحث بأن المصدر الاصلي ليس في تناول يديه عند اقتباس نص ان يكون النقل دقيقاً أمينا لا تتصرف بعبارته ولأتقدم او تؤخر فيه . الا يتجاوز طول الاقتباس  عن ستة اسطر وفي هذه الحالة يوضع النص المقتبس بين علامتي تنصيص (( )) اما اذا تجاوز النص المقتبس ستة اسطر الى صفحة فأنه لا يوضع في هذه الحالة بين علامتي التنصيص ولكنه يكتب بطريقة مميزة يكتب بحجم اصغر واضيق من بقية الكتابة اما اذا تجاوز الاقتباس صفحة فلا يجوز في هذه الحالة الاقتباس الحرفي وانما يصوغ الباحث الفكرة بأسلوبه ويشير في الهامش الى المصدر او المرجع الذي اقتبس منه هذه الافكار . وعلى الباحث ان يراعي الانسجام في النصوص المقتبسة ويربط ما قبلها وما بعدها بحيث لا يكون هناك فجوات او تناثر في السياق ويجب ان يكون هناك تنسيق بين المقتبسات وان تسبق بتقديم او تعليق او مقارنة وفق مقتضيات الحال . وان لا تكثر الاقتباسات بحيث تطغى على البحث وتلغي شخصية الباحث . اكثر ما يكون الاقتباس من الكتب مخطوطة او مطبوعة مصادر ومراجع او مجلات ولكن </a:t>
            </a:r>
            <a:r>
              <a:rPr lang="ar-IQ" dirty="0" err="1"/>
              <a:t>لايقف</a:t>
            </a:r>
            <a:r>
              <a:rPr lang="ar-IQ" dirty="0"/>
              <a:t> الامر عند هذا بل يتجاوزه الى المحاضرات العامة او المحادثات الشفوية ومادامت هذه الامور غير منشورة في كتاب او مجلة فيحسن في هذه الحال ان يستأذن صاحب الرأي او المحادثة  او الحوار او اللقاء . وكثيراً ما يحدث ان المؤلف يعدل عن رأيه في طبعه ثابته او يغير فيه او يصدر ابحاثاً اخرى يتخلى منها عن رأيه السابق فعلى الباحث المقتبس ان يلاحظ ذلك ويعتمد على اخر طبعة من الكتاب او اخر ما صدر له من ابحاث . قد يضطر الباحث ان يضيف كلمة او كلمات الى النص المقتبس ليوضح الفكرة او يبين عودة الضمير او نحو ذلك وفي هذه الحالة يضع الزيادة بين عضادتين هكذا  [    ] .واذا اراد ان يستغنى عن كلمة او جملة لا يحتاج اليها فعليه ان يضع مكان المحذوف ثلاث نقاط افقية في موضوع  ( ...) الحذف اما اذا كان المحذوف فقرة فيضع مكانها سطراً كاملاً من النقاط على ان لا يضر هذا المحذوف بالمعنى الذي يريده المؤلف الاصلي المقتبس . </a:t>
            </a:r>
          </a:p>
        </p:txBody>
      </p:sp>
    </p:spTree>
    <p:extLst>
      <p:ext uri="{BB962C8B-B14F-4D97-AF65-F5344CB8AC3E}">
        <p14:creationId xmlns:p14="http://schemas.microsoft.com/office/powerpoint/2010/main" val="79583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b="1" dirty="0"/>
              <a:t>وعلى الباحث ان يضع في حسابه جملة من الملاحظات منها </a:t>
            </a:r>
            <a:r>
              <a:rPr lang="ar-IQ" b="1" dirty="0" smtClean="0"/>
              <a:t>:</a:t>
            </a:r>
            <a:endParaRPr lang="ar-IQ" dirty="0"/>
          </a:p>
        </p:txBody>
      </p:sp>
      <p:sp>
        <p:nvSpPr>
          <p:cNvPr id="3" name="عنصر نائب للمحتوى 2"/>
          <p:cNvSpPr>
            <a:spLocks noGrp="1"/>
          </p:cNvSpPr>
          <p:nvPr>
            <p:ph sz="quarter" idx="1"/>
          </p:nvPr>
        </p:nvSpPr>
        <p:spPr/>
        <p:txBody>
          <a:bodyPr>
            <a:normAutofit fontScale="62500" lnSpcReduction="20000"/>
          </a:bodyPr>
          <a:lstStyle/>
          <a:p>
            <a:pPr lvl="0"/>
            <a:r>
              <a:rPr lang="ar-IQ" dirty="0"/>
              <a:t>ان يتجنب تكرار الالفاظ والجمل وذلك باستعمال المترادف على ان لا يكون هذا على حساب المعنى فأن الغاية دائماً التعبير عن المعنى بدقة ووضوح .</a:t>
            </a:r>
            <a:endParaRPr lang="en-US" dirty="0"/>
          </a:p>
          <a:p>
            <a:pPr lvl="0"/>
            <a:r>
              <a:rPr lang="ar-IQ" dirty="0"/>
              <a:t>ان يستعمل الكلمات المعاصرة الواضحة ويتجنب الغريب و الكلمات المعجمية وكذلك يتجنب الكلمات الحديثة الظهور والعبارات الجاهزة والمستهلكة واذا كان البحث حول شاعر او كاتب قديم فلا بأس من الاستعانة بألفاظه وعباراته .</a:t>
            </a:r>
            <a:endParaRPr lang="en-US" dirty="0"/>
          </a:p>
          <a:p>
            <a:pPr lvl="0"/>
            <a:r>
              <a:rPr lang="ar-IQ" dirty="0"/>
              <a:t>ولا بد من الابتعاد عن الكلمات والعبارات الاجنبية الا اذا كانت العبارات اصطلاحية وان يرجع في المصطلحات الاجنبية الى ما يقابلها في العربية وفق ما اقره اللغويين وما شاع على السن الفصحاء .</a:t>
            </a:r>
            <a:endParaRPr lang="en-US" dirty="0"/>
          </a:p>
          <a:p>
            <a:pPr lvl="0"/>
            <a:r>
              <a:rPr lang="ar-IQ" dirty="0"/>
              <a:t>وعند مناقشة فكرة او الرد على رأي ان يكون ملتزماً بأدب النقاش ولا يجنح للسخرية والتحكم ويبتعد عن العبارات الجارحة والاساءة الى الاخرين والا يجادل حباً في الجدل فأن رأى نقطة ما تستحق النقاش او النقض فليتناولها بأسلوب متواضع يسوق الادلة والبراهين المقنعة دون ان يجعل من الموضوعات الصغيرة قضية كبيرة فأن الوثائق من علمه وفكره لا يحتاج الى اثارة العجاج والصراخ من خلاله .</a:t>
            </a:r>
            <a:endParaRPr lang="en-US" dirty="0"/>
          </a:p>
          <a:p>
            <a:pPr lvl="0"/>
            <a:r>
              <a:rPr lang="ar-IQ" dirty="0"/>
              <a:t>ان يتجنب في اسلوبه استعمال ضمير متكلم سواء اكان مفرداً ام جمعاً ومن الباحثين من يكثر استعمال انا واني وارى ووجهه نظري وفي تقديري وقد توصلت او نحن واننا نرى ووجهه نظرنا وفي تقديرنا وقد توصلنا وكذلك مثل قولهم : ويرى المؤلف </a:t>
            </a:r>
            <a:r>
              <a:rPr lang="ar-IQ" dirty="0" err="1"/>
              <a:t>ولايوافق</a:t>
            </a:r>
            <a:r>
              <a:rPr lang="ar-IQ" dirty="0"/>
              <a:t> الكاتب ويميل الباحث وتوصل المؤلف وغير ذلك والباحث الجيد وغير ذلك , والباحث الجيد من يستطيع ان يتجاوز هذه الاستعمالات الى اسلوب اخر بعيد عن ( الانا ) والاعتداد بالنفس والى نوع من التعبير الذي فيه بساطة وتكرار الذات فقد يستطيع ان يعبر عما سبق بأمثال العبارات ويظهر مما سبق ويسدد انه قد توصل البحث الى والمعروف في هذا انه ويتضح من ذلك ونحو هذا مما يترك انطباعاً لدى القارئ بأنانية الكاتب والفخر بنفسه وقد يضطر الباحث الى استعمال الضمير للمفرد او الجمع ولابأس اذا جاء عفواً وفي قلة على ان لا يشعر ذلك بالتظاهر والاعجاب بالنفس .</a:t>
            </a:r>
            <a:endParaRPr lang="en-US" dirty="0"/>
          </a:p>
          <a:p>
            <a:pPr lvl="0"/>
            <a:r>
              <a:rPr lang="ar-IQ" dirty="0"/>
              <a:t>وقد دأب بعض المؤلفين في الاثارة والاشارة بمؤلفاتهم والاحالة عليها في كل صغيرة وكبيرة وهذا ما يقلل من شأن الكاتب ويصغره في نفوس القارئين .</a:t>
            </a:r>
            <a:endParaRPr lang="en-US" dirty="0"/>
          </a:p>
          <a:p>
            <a:pPr marL="514350" indent="-514350">
              <a:buFont typeface="+mj-lt"/>
              <a:buAutoNum type="arabicPeriod"/>
            </a:pPr>
            <a:endParaRPr lang="ar-IQ" dirty="0"/>
          </a:p>
        </p:txBody>
      </p:sp>
    </p:spTree>
    <p:extLst>
      <p:ext uri="{BB962C8B-B14F-4D97-AF65-F5344CB8AC3E}">
        <p14:creationId xmlns:p14="http://schemas.microsoft.com/office/powerpoint/2010/main" val="299177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علامات الترقيم </a:t>
            </a:r>
            <a:endParaRPr lang="ar-IQ" dirty="0"/>
          </a:p>
        </p:txBody>
      </p:sp>
      <p:sp>
        <p:nvSpPr>
          <p:cNvPr id="3" name="عنصر نائب للمحتوى 2"/>
          <p:cNvSpPr>
            <a:spLocks noGrp="1"/>
          </p:cNvSpPr>
          <p:nvPr>
            <p:ph sz="quarter" idx="1"/>
          </p:nvPr>
        </p:nvSpPr>
        <p:spPr/>
        <p:txBody>
          <a:bodyPr>
            <a:normAutofit fontScale="77500" lnSpcReduction="20000"/>
          </a:bodyPr>
          <a:lstStyle/>
          <a:p>
            <a:r>
              <a:rPr lang="ar-IQ" dirty="0"/>
              <a:t>الترقيم : هو وضع رموز خاصة في اثناء الكتابة لتعيين مواقع الفصل والوقف والابتداء وانواع النبرات الصوتية والاغراض الكلامية في اثناء القراءة . </a:t>
            </a:r>
            <a:endParaRPr lang="en-US" dirty="0"/>
          </a:p>
          <a:p>
            <a:pPr lvl="0"/>
            <a:r>
              <a:rPr lang="ar-IQ" dirty="0"/>
              <a:t>النقطة ( . ) :                                                                                                      وتوضع في نهاية الجملة التي انتهت بها الفكرة الجزئية او الكلية وتوضع في نهاية الجملة التامة المعنى المستوفية كل مكملاتها اللفظية . وتوضع عند انتهاء الكلام . </a:t>
            </a:r>
            <a:endParaRPr lang="en-US" dirty="0"/>
          </a:p>
          <a:p>
            <a:pPr lvl="0"/>
            <a:r>
              <a:rPr lang="ar-IQ" dirty="0"/>
              <a:t>الفاصلة ( , ) : </a:t>
            </a:r>
            <a:endParaRPr lang="en-US" dirty="0"/>
          </a:p>
          <a:p>
            <a:pPr lvl="0"/>
            <a:r>
              <a:rPr lang="ar-IQ" dirty="0"/>
              <a:t>توضع بين الجمل التي تتصل بفكرة جزئية واحدة . </a:t>
            </a:r>
            <a:endParaRPr lang="en-US" dirty="0"/>
          </a:p>
          <a:p>
            <a:pPr lvl="0"/>
            <a:r>
              <a:rPr lang="ar-IQ" dirty="0"/>
              <a:t>يعد لفظ المنادى : يا أبا زيد , أجلس مكانك</a:t>
            </a:r>
            <a:endParaRPr lang="en-US" dirty="0"/>
          </a:p>
          <a:p>
            <a:pPr lvl="0"/>
            <a:r>
              <a:rPr lang="ar-IQ" dirty="0"/>
              <a:t>توضع في مواضع السكنة المؤقتة , وخاصة في الشعر , مثل : يا رفيقي , نحن من نور الى نور مضينا .</a:t>
            </a:r>
            <a:endParaRPr lang="en-US" dirty="0"/>
          </a:p>
          <a:p>
            <a:pPr lvl="0"/>
            <a:r>
              <a:rPr lang="ar-IQ" dirty="0"/>
              <a:t>بين الشرط والجزاء وبين القسم وجوابه .</a:t>
            </a:r>
            <a:endParaRPr lang="en-US" dirty="0"/>
          </a:p>
          <a:p>
            <a:pPr lvl="0"/>
            <a:r>
              <a:rPr lang="ar-IQ" dirty="0"/>
              <a:t>ويجوز وضع الفاصلة بعد الحرف لمنع اللبس , مثل : سألته ان كان يريد مساعدة , فقال : لا , </a:t>
            </a:r>
            <a:r>
              <a:rPr lang="ar-IQ" dirty="0" err="1"/>
              <a:t>أكرامك</a:t>
            </a:r>
            <a:r>
              <a:rPr lang="ar-IQ" dirty="0"/>
              <a:t> الله . </a:t>
            </a:r>
            <a:endParaRPr lang="en-US" dirty="0"/>
          </a:p>
          <a:p>
            <a:pPr lvl="0"/>
            <a:r>
              <a:rPr lang="ar-IQ" dirty="0"/>
              <a:t>الفاصلة المنقوطة : ( ؛ ) : وتوضع بعد جملة ما بعدها سبب فيها : وتأتي عادة بعد الفاصلة المنقوطة ألفاظ مثل لان , ذلك أن , من أجل أن , حيث أن .</a:t>
            </a:r>
            <a:endParaRPr lang="en-US" dirty="0"/>
          </a:p>
          <a:p>
            <a:pPr lvl="0"/>
            <a:r>
              <a:rPr lang="ar-IQ" dirty="0"/>
              <a:t>النقطتان ( : ) : 1-وتوضع بين الشي واقسام  2-بين كلمة قال او يقول والكلام المقول . قبل الامثلة التي توضع قاعدة مثل : الكلام : اسم , فعل , حرف . </a:t>
            </a:r>
            <a:endParaRPr lang="en-US" dirty="0"/>
          </a:p>
          <a:p>
            <a:endParaRPr lang="ar-IQ" dirty="0"/>
          </a:p>
        </p:txBody>
      </p:sp>
    </p:spTree>
    <p:extLst>
      <p:ext uri="{BB962C8B-B14F-4D97-AF65-F5344CB8AC3E}">
        <p14:creationId xmlns:p14="http://schemas.microsoft.com/office/powerpoint/2010/main" val="2958942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additive="base">
                                        <p:cTn id="6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 calcmode="lin" valueType="num">
                                      <p:cBhvr additive="base">
                                        <p:cTn id="6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بعد العناوين الفرعية التي توضع في اول السطر </a:t>
            </a:r>
            <a:endParaRPr lang="ar-IQ" dirty="0"/>
          </a:p>
        </p:txBody>
      </p:sp>
      <p:sp>
        <p:nvSpPr>
          <p:cNvPr id="3" name="عنصر نائب للمحتوى 2"/>
          <p:cNvSpPr>
            <a:spLocks noGrp="1"/>
          </p:cNvSpPr>
          <p:nvPr>
            <p:ph sz="quarter" idx="1"/>
          </p:nvPr>
        </p:nvSpPr>
        <p:spPr/>
        <p:txBody>
          <a:bodyPr>
            <a:normAutofit fontScale="77500" lnSpcReduction="20000"/>
          </a:bodyPr>
          <a:lstStyle/>
          <a:p>
            <a:pPr lvl="0"/>
            <a:r>
              <a:rPr lang="ar-IQ" dirty="0"/>
              <a:t>علامة الاستفهام ( ؟ ) : توضع بعد جملة الاستفهام سواء أكانت أداتهُ ظاهرة أم مقدرة مثل : هل جاء أخوك ؟ </a:t>
            </a:r>
            <a:endParaRPr lang="en-US" dirty="0"/>
          </a:p>
          <a:p>
            <a:pPr lvl="0"/>
            <a:r>
              <a:rPr lang="ar-IQ" dirty="0"/>
              <a:t>علامة التعجب او التأثر ( ! ) توضع في اخر جملة يعبر بها عن فرح , او حزن , او تعجب , او استغاثة , او تأسف . مثل / </a:t>
            </a:r>
            <a:r>
              <a:rPr lang="ar-IQ" dirty="0" err="1"/>
              <a:t>ياللعجب</a:t>
            </a:r>
            <a:r>
              <a:rPr lang="ar-IQ" dirty="0"/>
              <a:t> ! </a:t>
            </a:r>
            <a:r>
              <a:rPr lang="ar-IQ" dirty="0" err="1"/>
              <a:t>يافرحتاه</a:t>
            </a:r>
            <a:r>
              <a:rPr lang="ar-IQ" dirty="0"/>
              <a:t> ! </a:t>
            </a:r>
            <a:endParaRPr lang="en-US" dirty="0"/>
          </a:p>
          <a:p>
            <a:pPr lvl="0"/>
            <a:r>
              <a:rPr lang="ar-IQ" dirty="0"/>
              <a:t>الشرطة ( ــــ ) وتسمى احياناً العارضة : </a:t>
            </a:r>
            <a:endParaRPr lang="en-US" dirty="0"/>
          </a:p>
          <a:p>
            <a:pPr lvl="0"/>
            <a:r>
              <a:rPr lang="ar-IQ" dirty="0"/>
              <a:t>وتوضع قبل الجمل الاعتراضية وبعدها .</a:t>
            </a:r>
            <a:endParaRPr lang="en-US" dirty="0"/>
          </a:p>
          <a:p>
            <a:pPr lvl="0"/>
            <a:r>
              <a:rPr lang="ar-IQ" dirty="0"/>
              <a:t>وتكون الشرطة في اول سطر في المحاورة بين اثنين , اذا استغنى الكاتب عن ذكر اسميها .</a:t>
            </a:r>
            <a:endParaRPr lang="en-US" dirty="0"/>
          </a:p>
          <a:p>
            <a:pPr lvl="0"/>
            <a:r>
              <a:rPr lang="ar-IQ" dirty="0"/>
              <a:t>تكون الشرطة بين العدد والمعدود اذا وقعا عنواناً في اول السطر . اولاً _ ثانيا _ </a:t>
            </a:r>
            <a:endParaRPr lang="en-US" dirty="0"/>
          </a:p>
          <a:p>
            <a:pPr lvl="0"/>
            <a:r>
              <a:rPr lang="ar-IQ" dirty="0"/>
              <a:t>علامة التنصيص ((   )) . وهي العلامة التي نحصر بها نصاً نقلناه حرفياً من غيرنا وتسمى أحياناً علامة الاقتباس .</a:t>
            </a:r>
            <a:endParaRPr lang="en-US" dirty="0"/>
          </a:p>
          <a:p>
            <a:pPr lvl="0"/>
            <a:r>
              <a:rPr lang="ar-IQ" dirty="0"/>
              <a:t>القوسان (     ) : توضع بينهما عبارات التفسير والدعاء , فالتفسير كشرح كلمة صعبة وردت في ثنايا الكلام وتستعمل لحصر الارقام </a:t>
            </a:r>
            <a:endParaRPr lang="en-US" dirty="0"/>
          </a:p>
          <a:p>
            <a:pPr lvl="0"/>
            <a:r>
              <a:rPr lang="ar-IQ" dirty="0"/>
              <a:t>علامة الحصر او </a:t>
            </a:r>
            <a:r>
              <a:rPr lang="ar-IQ" dirty="0" err="1"/>
              <a:t>المعقوقتان</a:t>
            </a:r>
            <a:r>
              <a:rPr lang="ar-IQ" dirty="0"/>
              <a:t>  [     ] : ويوضع بينما نضيفه الى المقتبس . </a:t>
            </a:r>
            <a:endParaRPr lang="en-US" dirty="0"/>
          </a:p>
          <a:p>
            <a:pPr lvl="0"/>
            <a:r>
              <a:rPr lang="ar-IQ" dirty="0"/>
              <a:t>علامة الحذف ( ... ) : وهي نقط افقية اقلها ثلاث توضع مكان المحذوف من الكلام المقتبس .</a:t>
            </a:r>
            <a:endParaRPr lang="en-US" dirty="0"/>
          </a:p>
          <a:p>
            <a:endParaRPr lang="ar-IQ" dirty="0"/>
          </a:p>
        </p:txBody>
      </p:sp>
    </p:spTree>
    <p:extLst>
      <p:ext uri="{BB962C8B-B14F-4D97-AF65-F5344CB8AC3E}">
        <p14:creationId xmlns:p14="http://schemas.microsoft.com/office/powerpoint/2010/main" val="3244960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additive="base">
                                        <p:cTn id="6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 calcmode="lin" valueType="num">
                                      <p:cBhvr additive="base">
                                        <p:cTn id="6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dirty="0"/>
              <a:t>الكتابة النهائية والضبط بالشكل </a:t>
            </a:r>
          </a:p>
        </p:txBody>
      </p:sp>
      <p:sp>
        <p:nvSpPr>
          <p:cNvPr id="3" name="عنصر نائب للمحتوى 2"/>
          <p:cNvSpPr>
            <a:spLocks noGrp="1"/>
          </p:cNvSpPr>
          <p:nvPr>
            <p:ph sz="quarter" idx="1"/>
          </p:nvPr>
        </p:nvSpPr>
        <p:spPr/>
        <p:txBody>
          <a:bodyPr/>
          <a:lstStyle/>
          <a:p>
            <a:pPr algn="just"/>
            <a:r>
              <a:rPr lang="ar-IQ" dirty="0" smtClean="0"/>
              <a:t>يحسن </a:t>
            </a:r>
            <a:r>
              <a:rPr lang="ar-IQ" dirty="0"/>
              <a:t>ان تكون الكتابة على ورق مسطر تيرك حاشية كبيرة على الجانب الايمن ويكتب على وجه واحد من الورقة ويترك مسافة ثانية في اسفل الصفحة لذكر الحواشي ولابد ان يكون الخط واضحاً ويترك مسافة بين الكلمة والاخرى ويكتب على سطر ويترك السطر الذي يليه ان ترك الفراغات والمسافات هنا امر محدود والاقتصاد في الورق غير المطلوب فقد تحتاج لكتابة سطر بين السطرين وكلمة بين الكلمات واشارة هنا واضافة هناك ويحسن ان تكون الكتابة في دفتر على شكل ملف وعلى ورق مسطر منفرد كل ورقة حرة يمكن نقلها من مكانها تقديماً وتأخيراً واضافة اوراق اليها ويحسن ان يبدأ كل فقرة او فكرة جديدة بورقة جديدة .</a:t>
            </a:r>
            <a:endParaRPr lang="en-US" dirty="0"/>
          </a:p>
          <a:p>
            <a:endParaRPr lang="ar-IQ" dirty="0"/>
          </a:p>
        </p:txBody>
      </p:sp>
    </p:spTree>
    <p:extLst>
      <p:ext uri="{BB962C8B-B14F-4D97-AF65-F5344CB8AC3E}">
        <p14:creationId xmlns:p14="http://schemas.microsoft.com/office/powerpoint/2010/main" val="43685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الضبط بالشكل </a:t>
            </a: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dirty="0"/>
              <a:t>لابد من وضع المعنى في البحث وسلامة العبارة وازالة اللبس الذي قد يعتري بعض الالفاظ ويضبطها بالشكل وان تشكيل كلمات البحث غير مطلوب الا اذا كانت لبعض عبارته والفاظه يضمن معناها ويلتبس بغيرها فعندئذ يزال هذا اللبس والوهم بضبط الكلمة او جزء منها بالشكل ويضبط من الكلام في الدراسات الادبية الخاصة الآيات القرآنية والاحاديث النبوية والنصوص الشعرية والنصوص النثرية كالخطب والامثال وما تنقله من اقوال من اقوال القدامى ولا يشترط ان يكون الضبط شاملا لكل حرف حركة وانما يضبط ما هو ضروري ولابأس ان يضبط الشعر كله اذا كان العمل تحقيق . </a:t>
            </a:r>
            <a:endParaRPr lang="en-US" dirty="0"/>
          </a:p>
          <a:p>
            <a:pPr lvl="0"/>
            <a:r>
              <a:rPr lang="ar-IQ" dirty="0"/>
              <a:t>اما ما يضبط من كلمات البحث التي يراد ايضاحها وعدم التباسها فيحسب ان يضمنها .</a:t>
            </a:r>
            <a:endParaRPr lang="en-US" dirty="0"/>
          </a:p>
          <a:p>
            <a:pPr lvl="0"/>
            <a:r>
              <a:rPr lang="ar-IQ" dirty="0"/>
              <a:t>الافعال المبنية للمجهول للتفريق بين المعلوم والمجهول مثل كتب وكُتِب</a:t>
            </a:r>
            <a:endParaRPr lang="en-US" dirty="0"/>
          </a:p>
          <a:p>
            <a:pPr lvl="0"/>
            <a:r>
              <a:rPr lang="ar-IQ" dirty="0"/>
              <a:t>الكلمات التي فيها حروف مشددة وان عدم تشديدها يؤدي الى اللبس الكِتِاب  </a:t>
            </a:r>
            <a:r>
              <a:rPr lang="ar-IQ" dirty="0" err="1"/>
              <a:t>الكُتاّبُ</a:t>
            </a:r>
            <a:endParaRPr lang="en-US" dirty="0"/>
          </a:p>
          <a:p>
            <a:pPr lvl="0"/>
            <a:r>
              <a:rPr lang="ar-IQ" dirty="0"/>
              <a:t>الكلمات التي فيها حروف ساكنة ومتحركة ويؤدي عدم ضبطها الى اللبس القِدْر </a:t>
            </a:r>
            <a:r>
              <a:rPr lang="ar-IQ" dirty="0" err="1"/>
              <a:t>القَدَر</a:t>
            </a:r>
            <a:r>
              <a:rPr lang="ar-IQ" dirty="0"/>
              <a:t> .</a:t>
            </a:r>
            <a:endParaRPr lang="en-US" dirty="0"/>
          </a:p>
          <a:p>
            <a:pPr lvl="0"/>
            <a:r>
              <a:rPr lang="ar-IQ" dirty="0"/>
              <a:t>اسم الفاعل واسم المفعول الذي اوله ميم , المكتِسب وَ المكتسبُ  .</a:t>
            </a:r>
            <a:endParaRPr lang="en-US" dirty="0"/>
          </a:p>
          <a:p>
            <a:pPr lvl="0"/>
            <a:r>
              <a:rPr lang="ar-IQ" dirty="0"/>
              <a:t>ولابد الباحث ان يراعي قواعد الاملاء وقد يرى الطالب ان بعضها هين يتساهل فيه اولا بعبره اهتماما وقد شاعت في الكتب وبعض الرسائل تجاوزت بحسب ان يبرأ البحث منها .</a:t>
            </a:r>
            <a:endParaRPr lang="en-US" dirty="0"/>
          </a:p>
          <a:p>
            <a:pPr lvl="0"/>
            <a:r>
              <a:rPr lang="ar-IQ" dirty="0"/>
              <a:t>ضرورة وضع نقطتين الباء لئلا تلتبس بالألف المقصورة علي , على </a:t>
            </a:r>
            <a:endParaRPr lang="en-US" dirty="0"/>
          </a:p>
          <a:p>
            <a:pPr lvl="0"/>
            <a:r>
              <a:rPr lang="ar-IQ" dirty="0"/>
              <a:t>ويحسن الاشارة هنا الى ان بعض من الكُتاب من يعمل وضع نقطتين التاء المربوطة فقد تلتبس بالضمير الهاء اقامة واقامه</a:t>
            </a:r>
            <a:endParaRPr lang="en-US" dirty="0"/>
          </a:p>
          <a:p>
            <a:pPr lvl="0"/>
            <a:r>
              <a:rPr lang="ar-IQ" dirty="0"/>
              <a:t>العناية بكتابة الهمزة ومعرفة مواصفاتها من حيث كتابتها مفردة مثل شيء , عبئ , هدوء , بناء , وفاء , ضوء او على ياء , ظمئ /  او على واو : لؤلؤ </a:t>
            </a:r>
            <a:endParaRPr lang="en-US" dirty="0"/>
          </a:p>
        </p:txBody>
      </p:sp>
    </p:spTree>
    <p:extLst>
      <p:ext uri="{BB962C8B-B14F-4D97-AF65-F5344CB8AC3E}">
        <p14:creationId xmlns:p14="http://schemas.microsoft.com/office/powerpoint/2010/main" val="698410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additive="base">
                                        <p:cTn id="6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 calcmode="lin" valueType="num">
                                      <p:cBhvr additive="base">
                                        <p:cTn id="6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70000" lnSpcReduction="20000"/>
          </a:bodyPr>
          <a:lstStyle/>
          <a:p>
            <a:r>
              <a:rPr lang="ar-IQ" dirty="0"/>
              <a:t>واذا كانت متوسطة او حركة ما قبلها كسرة او ياء تكتب على نبرة بيئة , بيئة , سئلً واذا كانت حركتها او حركة ما قبلها ضمة تكتب على حرف الواو مؤلم مؤثر </a:t>
            </a:r>
            <a:endParaRPr lang="en-US" dirty="0"/>
          </a:p>
          <a:p>
            <a:r>
              <a:rPr lang="ar-IQ" dirty="0"/>
              <a:t>واذا كانت حركتها فتحة او ما قبلها مفتوح تكتب على الالف مثل بنائي رأس</a:t>
            </a:r>
            <a:endParaRPr lang="en-US" dirty="0"/>
          </a:p>
          <a:p>
            <a:pPr lvl="0"/>
            <a:r>
              <a:rPr lang="ar-IQ" dirty="0"/>
              <a:t>صنف بعضها الحروف من كتابة حذف الالف من كلمة اسم في السلمية ( بسم الله الرحمن الرحيم ) </a:t>
            </a:r>
            <a:endParaRPr lang="en-US" dirty="0"/>
          </a:p>
          <a:p>
            <a:r>
              <a:rPr lang="ar-IQ" dirty="0"/>
              <a:t>حذف همزة الوصل من كلمة اين اذا وقعت بين كلمتين محمد بن </a:t>
            </a:r>
            <a:r>
              <a:rPr lang="ar-IQ" dirty="0" err="1"/>
              <a:t>عبدلله</a:t>
            </a:r>
            <a:r>
              <a:rPr lang="ar-IQ" dirty="0"/>
              <a:t> _ وتثبت الالف اذا جاءت في اول السطر – سعيد بن جبير , وتثبت ايضاً اذا وقعت بين اسمين ليسا علمين الرجل انت الرجل  او بين العلمين بفاصل , سعيد هو انت جبير .</a:t>
            </a:r>
            <a:endParaRPr lang="en-US" dirty="0"/>
          </a:p>
          <a:p>
            <a:pPr lvl="0"/>
            <a:r>
              <a:rPr lang="ar-IQ" dirty="0"/>
              <a:t>زيادة بعض الحروف :</a:t>
            </a:r>
            <a:endParaRPr lang="en-US" dirty="0"/>
          </a:p>
          <a:p>
            <a:pPr lvl="0"/>
            <a:r>
              <a:rPr lang="ar-IQ" dirty="0"/>
              <a:t>تزداد حروف في الكتابة كلمة ( مائة ) مفردة او مركبة مائتان ثلاث مئة ويصح ان نكتبها دون الف .</a:t>
            </a:r>
            <a:endParaRPr lang="en-US" dirty="0"/>
          </a:p>
          <a:p>
            <a:pPr lvl="0"/>
            <a:r>
              <a:rPr lang="ar-IQ" dirty="0"/>
              <a:t>تزداد الالف بعد واو الجماعة مثل ذهبوا – كتبوا – لم يحضروا – لن يفشلوا اما اذا لم تكن واو الجماعة فلا تراد الالف  هو الى المعالي ويعلو قدره يدعوا الى الخير </a:t>
            </a:r>
            <a:endParaRPr lang="en-US" dirty="0"/>
          </a:p>
          <a:p>
            <a:pPr lvl="0"/>
            <a:r>
              <a:rPr lang="ar-IQ" dirty="0"/>
              <a:t>هناك فترات لغوية يخطئ فيها الباحثين ولا يفرقون بينها مثلاً:-</a:t>
            </a:r>
            <a:endParaRPr lang="en-US" dirty="0"/>
          </a:p>
          <a:p>
            <a:r>
              <a:rPr lang="ar-IQ" dirty="0"/>
              <a:t>العشاء – اول ظلام الليل , وهو وقت صلاة العشاء</a:t>
            </a:r>
            <a:endParaRPr lang="en-US" dirty="0"/>
          </a:p>
          <a:p>
            <a:r>
              <a:rPr lang="ar-IQ" dirty="0"/>
              <a:t>العشاء – طعام العشاء وقت المساء </a:t>
            </a:r>
            <a:endParaRPr lang="en-US" dirty="0"/>
          </a:p>
          <a:p>
            <a:pPr lvl="0"/>
            <a:r>
              <a:rPr lang="ar-IQ" dirty="0"/>
              <a:t>هناك افعال لا تأتي الى على صورة المثنى المجهول :</a:t>
            </a:r>
            <a:endParaRPr lang="en-US" dirty="0"/>
          </a:p>
          <a:p>
            <a:r>
              <a:rPr lang="ar-IQ" dirty="0"/>
              <a:t>عني الامر – اهتم به </a:t>
            </a:r>
            <a:endParaRPr lang="en-US" dirty="0"/>
          </a:p>
          <a:p>
            <a:r>
              <a:rPr lang="ar-IQ" dirty="0"/>
              <a:t>اغمي عليه – غشى عليه</a:t>
            </a:r>
          </a:p>
          <a:p>
            <a:endParaRPr lang="ar-IQ" dirty="0"/>
          </a:p>
        </p:txBody>
      </p:sp>
    </p:spTree>
    <p:extLst>
      <p:ext uri="{BB962C8B-B14F-4D97-AF65-F5344CB8AC3E}">
        <p14:creationId xmlns:p14="http://schemas.microsoft.com/office/powerpoint/2010/main" val="211576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سادساً : </a:t>
            </a:r>
            <a:r>
              <a:rPr lang="ar-IQ" b="1" dirty="0" smtClean="0"/>
              <a:t>الخاتمة</a:t>
            </a:r>
            <a:endParaRPr lang="ar-IQ" dirty="0"/>
          </a:p>
        </p:txBody>
      </p:sp>
      <p:sp>
        <p:nvSpPr>
          <p:cNvPr id="3" name="عنصر نائب للمحتوى 2"/>
          <p:cNvSpPr>
            <a:spLocks noGrp="1"/>
          </p:cNvSpPr>
          <p:nvPr>
            <p:ph sz="quarter" idx="1"/>
          </p:nvPr>
        </p:nvSpPr>
        <p:spPr/>
        <p:txBody>
          <a:bodyPr>
            <a:normAutofit/>
          </a:bodyPr>
          <a:lstStyle/>
          <a:p>
            <a:pPr marL="0" indent="0" algn="just">
              <a:buNone/>
            </a:pPr>
            <a:r>
              <a:rPr lang="ar-IQ" dirty="0" smtClean="0"/>
              <a:t>يحرص </a:t>
            </a:r>
            <a:r>
              <a:rPr lang="ar-IQ" dirty="0"/>
              <a:t>الباحث ان تكون الخاتمة هي الصورة المصغرة للبحث بشكل </a:t>
            </a:r>
            <a:r>
              <a:rPr lang="ar-IQ" dirty="0" smtClean="0"/>
              <a:t>لا يزيد </a:t>
            </a:r>
            <a:r>
              <a:rPr lang="ar-IQ" dirty="0"/>
              <a:t>عن حجم المقدمة ( 8 – 10 ) يضمنها ملخصا للبحث والرسالة موضحاً النقاط الاساسية ومن الباحثين من الابواب في المقدمة الجديد في بحثه من نتائج  وكذلك ما يرى من توصيات من المهم ان تصاغ الخاتمة بأسلوب جذاب ابراز اهم المعلومات والنتائج والحديث وتكون الخاتمة منفذاً للقارئ ليقرأ فيه سريعاً على الرسالة فيقبل عليها او يصد عنها او قد يضمن الباحث الخاتمة نقاطاً تفتح مجالات جديدة لا بحاث اخرى منطلعة مما توصل اليه ينبغي ان تكون الخاتمة من الطول والتكرار والادعاء والمبالغة انما تمثل شخصية الكاتب ولابد ان يكون عرضها ذكياً خفيفاً على النفس والقلب . </a:t>
            </a:r>
            <a:endParaRPr lang="en-US" dirty="0"/>
          </a:p>
          <a:p>
            <a:pPr marL="0" indent="0">
              <a:buNone/>
            </a:pPr>
            <a:endParaRPr lang="ar-IQ" dirty="0"/>
          </a:p>
        </p:txBody>
      </p:sp>
    </p:spTree>
    <p:extLst>
      <p:ext uri="{BB962C8B-B14F-4D97-AF65-F5344CB8AC3E}">
        <p14:creationId xmlns:p14="http://schemas.microsoft.com/office/powerpoint/2010/main" val="968106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المبيضة</a:t>
            </a:r>
            <a:endParaRPr lang="ar-IQ" b="1" dirty="0"/>
          </a:p>
        </p:txBody>
      </p:sp>
      <p:sp>
        <p:nvSpPr>
          <p:cNvPr id="3" name="عنصر نائب للمحتوى 2"/>
          <p:cNvSpPr>
            <a:spLocks noGrp="1"/>
          </p:cNvSpPr>
          <p:nvPr>
            <p:ph sz="quarter" idx="1"/>
          </p:nvPr>
        </p:nvSpPr>
        <p:spPr>
          <a:xfrm>
            <a:off x="457200" y="1219200"/>
            <a:ext cx="8229600" cy="5306144"/>
          </a:xfrm>
        </p:spPr>
        <p:txBody>
          <a:bodyPr>
            <a:normAutofit fontScale="47500" lnSpcReduction="20000"/>
          </a:bodyPr>
          <a:lstStyle/>
          <a:p>
            <a:r>
              <a:rPr lang="ar-IQ" sz="3400" dirty="0" smtClean="0"/>
              <a:t>بعد </a:t>
            </a:r>
            <a:r>
              <a:rPr lang="ar-IQ" sz="3400" dirty="0"/>
              <a:t>ان نظرت وهذبت وشذيت وعدلت وبدلت وأعدت صياغة مالا يعجبك وبعد أن اطمأننت بأنك لم تترك فيها نقصاً او ما خذا أو شيئاً مؤجلا بعد ذلك تبدا بتبيض المسودة تكتب بخط واضح على سطر وتترك اخر وتترك مسافة من اليمين واخرى من اليسار تلتزم بعلامات الترقيم والهوامش وتترك مسافة بداية السطر وترتيب الارقام يكون متناسقا وفق هندسة وذوق وعناية بالخط وكتابة العناوين بخط كبير ويكون ترتيب البحث . </a:t>
            </a:r>
          </a:p>
          <a:p>
            <a:r>
              <a:rPr lang="ar-IQ" sz="3400" dirty="0"/>
              <a:t>1-	صفحة العنوان : تكون اول ورقة يكتب على وجهها : 1- عنوان الرسالة 2- اسم الطالب مقدمها 3- الدرجة العلمية 4- اسم الكلية او المعهد 5- العام الدراسي تترك ورقة بيضاء قبل العنوان الداخلي</a:t>
            </a:r>
          </a:p>
          <a:p>
            <a:r>
              <a:rPr lang="ar-IQ" sz="3400" dirty="0"/>
              <a:t>2-	محتويات الرسالة : وتشمل / 1- المقدمة 2- فهرس المادة العلمية الابواب والفصول 3- فهرس الملاحق والوثائق والجداول والرسوم ان وجدت ويمكن ان الطالب المخطوطة او المطبوعة . </a:t>
            </a:r>
          </a:p>
          <a:p>
            <a:r>
              <a:rPr lang="ar-IQ" sz="3400" dirty="0"/>
              <a:t>3-	المقدمة / تتضمن بعض النقاط الاساسية ان مادة المقدمة هي اصلا موجودة في الاذهان من خلال جمع المادة في الجذاذات واثناء الكتابة في المسودة وتكون المقدمة مركزة وموجزة تناسب حجم الرسالة بحيث لا تزيد عن خمس او بين صفحات وتناول النقاط الاتية :</a:t>
            </a:r>
          </a:p>
          <a:p>
            <a:r>
              <a:rPr lang="ar-IQ" sz="3400" dirty="0"/>
              <a:t>أ‌-	تحديد الموضوع وبيان اهمية وطبيعته في حدوده في الزمان والمكان</a:t>
            </a:r>
          </a:p>
          <a:p>
            <a:r>
              <a:rPr lang="ar-IQ" sz="3400" dirty="0"/>
              <a:t>ب‌-	صلتك بالموضوع واسباب اختباره </a:t>
            </a:r>
          </a:p>
          <a:p>
            <a:r>
              <a:rPr lang="ar-IQ" sz="3400" dirty="0"/>
              <a:t>ت‌-	من سبقك الى دراسة هذا البحث او قيمة الابحاث السابقة وصلتها ببحثك .</a:t>
            </a:r>
          </a:p>
          <a:p>
            <a:r>
              <a:rPr lang="ar-IQ" sz="3400" dirty="0"/>
              <a:t>ث‌-	استعراضنا للخطة : الموضوعات التي عالجتها ولابأس للتعرض للمشكلات التي تواجهك بشيء من الايجاز .</a:t>
            </a:r>
          </a:p>
          <a:p>
            <a:r>
              <a:rPr lang="ar-IQ" sz="3400" dirty="0"/>
              <a:t>4-	دراسة عن المصادر الاساسية التي اخذت منها ولها دور في الرسالة تقسيم المصادر الى مجموعات تبين فيها المادة العلمية التي انتفعت بها وتنوع المادة وتربط بين كل مجموعة وبين كل جانب من جوانب البحث كما يقال عن المراجع التي لها توجيه البحث وتكوينه .</a:t>
            </a:r>
          </a:p>
          <a:p>
            <a:r>
              <a:rPr lang="ar-IQ" sz="3400" dirty="0"/>
              <a:t>5-	تذكر من قدم عوناً لا نجاز من اساتذة ومشرفين وافراد الى مراجع او اعدو مخطوطة او يسروا احرار وتكون فيه مبالغة واعطاء الحقوق الاخرين تكون ارقام المقدمة بالحروف الابجدية او تكتب في الارقام تخالف الارقام قيمة الرسالة لان المقدمة اخر ما يكتب في الرسالة ولا يدري ولا يدري ما سيكون عدد صفحاتها وتذيل المقدمة بعنوان الباحث مع ذكر التاريخ الهجري ثم الميلادي.</a:t>
            </a:r>
          </a:p>
          <a:p>
            <a:endParaRPr lang="ar-IQ" dirty="0"/>
          </a:p>
        </p:txBody>
      </p:sp>
    </p:spTree>
    <p:extLst>
      <p:ext uri="{BB962C8B-B14F-4D97-AF65-F5344CB8AC3E}">
        <p14:creationId xmlns:p14="http://schemas.microsoft.com/office/powerpoint/2010/main" val="91577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Effect transition="in" filter="fade">
                                      <p:cBhvr>
                                        <p:cTn id="62" dur="1000"/>
                                        <p:tgtEl>
                                          <p:spTgt spid="3">
                                            <p:txEl>
                                              <p:pRg st="7" end="7"/>
                                            </p:txEl>
                                          </p:spTgt>
                                        </p:tgtEl>
                                      </p:cBhvr>
                                    </p:animEffect>
                                    <p:anim calcmode="lin" valueType="num">
                                      <p:cBhvr>
                                        <p:cTn id="6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
                                            <p:txEl>
                                              <p:pRg st="8" end="8"/>
                                            </p:txEl>
                                          </p:spTgt>
                                        </p:tgtEl>
                                        <p:attrNameLst>
                                          <p:attrName>style.visibility</p:attrName>
                                        </p:attrNameLst>
                                      </p:cBhvr>
                                      <p:to>
                                        <p:strVal val="visible"/>
                                      </p:to>
                                    </p:set>
                                    <p:animEffect transition="in" filter="fade">
                                      <p:cBhvr>
                                        <p:cTn id="69" dur="1000"/>
                                        <p:tgtEl>
                                          <p:spTgt spid="3">
                                            <p:txEl>
                                              <p:pRg st="8" end="8"/>
                                            </p:txEl>
                                          </p:spTgt>
                                        </p:tgtEl>
                                      </p:cBhvr>
                                    </p:animEffect>
                                    <p:anim calcmode="lin" valueType="num">
                                      <p:cBhvr>
                                        <p:cTn id="7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3">
                                            <p:txEl>
                                              <p:pRg st="9" end="9"/>
                                            </p:txEl>
                                          </p:spTgt>
                                        </p:tgtEl>
                                        <p:attrNameLst>
                                          <p:attrName>style.visibility</p:attrName>
                                        </p:attrNameLst>
                                      </p:cBhvr>
                                      <p:to>
                                        <p:strVal val="visible"/>
                                      </p:to>
                                    </p:set>
                                    <p:animEffect transition="in" filter="fade">
                                      <p:cBhvr>
                                        <p:cTn id="76" dur="1000"/>
                                        <p:tgtEl>
                                          <p:spTgt spid="3">
                                            <p:txEl>
                                              <p:pRg st="9" end="9"/>
                                            </p:txEl>
                                          </p:spTgt>
                                        </p:tgtEl>
                                      </p:cBhvr>
                                    </p:animEffect>
                                    <p:anim calcmode="lin" valueType="num">
                                      <p:cBhvr>
                                        <p:cTn id="7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فهرس المصادر والمراجع</a:t>
            </a:r>
            <a:endParaRPr lang="ar-IQ" dirty="0"/>
          </a:p>
        </p:txBody>
      </p:sp>
      <p:sp>
        <p:nvSpPr>
          <p:cNvPr id="3" name="عنصر نائب للمحتوى 2"/>
          <p:cNvSpPr>
            <a:spLocks noGrp="1"/>
          </p:cNvSpPr>
          <p:nvPr>
            <p:ph sz="quarter" idx="1"/>
          </p:nvPr>
        </p:nvSpPr>
        <p:spPr/>
        <p:txBody>
          <a:bodyPr/>
          <a:lstStyle/>
          <a:p>
            <a:r>
              <a:rPr lang="ar-IQ" dirty="0"/>
              <a:t>صدى بعض الباحثين الكتب التي واطلعوا عليها او جاء في البحث في فهرس المصادر والمراجع وبذلك تكثر المصادر بشكل مبالغ فيه فقد ينثر معظم كتبا اطلعوا عليها او لم يقدروا منها واسوأ ما يتعرض له الباحث من نقد دون كتابة في فهرسه لم يعرفه يجب ان يكون الباحث على نية في كل مصدر يتطلع عليه او مرجع يذكره وقد تكون الم بمادته عرف قيمة الكتاب بين </a:t>
            </a:r>
            <a:r>
              <a:rPr lang="ar-IQ" dirty="0" err="1"/>
              <a:t>اشياهه</a:t>
            </a:r>
            <a:r>
              <a:rPr lang="ar-IQ" dirty="0"/>
              <a:t> من الكتب وطريقة التأليف مؤلفة زمانه علمه ميوله ينثر في فهرس الكتب التي اقامتها واسهمت في تكوين البحث . ان الباحثين ينقلون من مراجع وينقلون منها افكار واستنتاجات ووجهات نظر ويفعلون ذكر ذلك المراجع واليقين من نضع مصادر ومراجع افضل لهم الباب او الفصل ثم يذكر كتابة البحث المراجع العامة ترتب الفهرس ترتيبا هجائيا وفق اسماء المؤلفين البحث قد التزام في الاسادة الى المصادر في الهوامش الى اسم المؤلف .</a:t>
            </a:r>
          </a:p>
        </p:txBody>
      </p:sp>
    </p:spTree>
    <p:extLst>
      <p:ext uri="{BB962C8B-B14F-4D97-AF65-F5344CB8AC3E}">
        <p14:creationId xmlns:p14="http://schemas.microsoft.com/office/powerpoint/2010/main" val="265002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400"/>
            <a:ext cx="8229600" cy="1188368"/>
          </a:xfrm>
        </p:spPr>
        <p:txBody>
          <a:bodyPr/>
          <a:lstStyle/>
          <a:p>
            <a:pPr algn="ctr"/>
            <a:r>
              <a:rPr lang="ar-IQ" dirty="0" smtClean="0">
                <a:solidFill>
                  <a:srgbClr val="FF0000"/>
                </a:solidFill>
                <a:cs typeface="A- Amir 3" pitchFamily="2" charset="-78"/>
              </a:rPr>
              <a:t>المصادر</a:t>
            </a:r>
            <a:endParaRPr lang="ar-IQ" dirty="0">
              <a:solidFill>
                <a:srgbClr val="FF0000"/>
              </a:solidFill>
              <a:cs typeface="A- Amir 3" pitchFamily="2" charset="-78"/>
            </a:endParaRPr>
          </a:p>
        </p:txBody>
      </p:sp>
      <p:sp>
        <p:nvSpPr>
          <p:cNvPr id="3" name="عنصر نائب للمحتوى 2"/>
          <p:cNvSpPr>
            <a:spLocks noGrp="1"/>
          </p:cNvSpPr>
          <p:nvPr>
            <p:ph sz="quarter" idx="1"/>
          </p:nvPr>
        </p:nvSpPr>
        <p:spPr>
          <a:xfrm>
            <a:off x="518864" y="1659592"/>
            <a:ext cx="8229600" cy="4937760"/>
          </a:xfrm>
        </p:spPr>
        <p:txBody>
          <a:bodyPr>
            <a:normAutofit fontScale="77500" lnSpcReduction="20000"/>
          </a:bodyPr>
          <a:lstStyle/>
          <a:p>
            <a:pPr algn="just"/>
            <a:r>
              <a:rPr lang="ar-IQ" dirty="0" smtClean="0"/>
              <a:t>ذكرنا </a:t>
            </a:r>
            <a:r>
              <a:rPr lang="ar-IQ" dirty="0"/>
              <a:t>في الخطة ان الباحث بمصادره ويسجل </a:t>
            </a:r>
            <a:r>
              <a:rPr lang="ar-IQ" dirty="0" smtClean="0"/>
              <a:t>جريدة </a:t>
            </a:r>
            <a:r>
              <a:rPr lang="ar-IQ" dirty="0"/>
              <a:t>بمصادر ومراجع بحثه ويقرأ كثيراً ليقف على ما يستجد من هذه المصادر ثم نرتبها ترتيباً زمنيا حسب قدم المصدر محددين زمن الكتاب من تاريخ وفاة المؤلف وفائدة الترتيب واهمية المصدر الاقدم فلها اسباب منها :</a:t>
            </a:r>
            <a:endParaRPr lang="en-US" dirty="0"/>
          </a:p>
          <a:p>
            <a:pPr lvl="0" algn="just"/>
            <a:r>
              <a:rPr lang="ar-IQ" dirty="0"/>
              <a:t>ان المصدر الاقرب الى عصر الموضوع وتكون اخباره اقرب الى الصحة فهو اقرب الى زمن الاحداث او يكون معاصراً لها وعلى هذا تكون روايته صحيحة </a:t>
            </a:r>
            <a:endParaRPr lang="en-US" dirty="0"/>
          </a:p>
          <a:p>
            <a:pPr lvl="0" algn="just"/>
            <a:r>
              <a:rPr lang="ar-IQ" dirty="0"/>
              <a:t>قد يرد الخبر في اكثر من كتاب ولكل منهم سند مختلف وحين تتكرر الاخبار من طرق مختلفة تكون دلاله على صحة الخبر وتوثيقه .</a:t>
            </a:r>
            <a:endParaRPr lang="en-US" dirty="0"/>
          </a:p>
          <a:p>
            <a:pPr lvl="0" algn="just"/>
            <a:r>
              <a:rPr lang="ar-IQ" dirty="0"/>
              <a:t>قد يرد في مصدر متأخر خبر عن مصدر متقدم وقد يكون المصدر الاول مذكوراً او مجهولاً وقد نجد في المتأخر اخبار فاتت المتقدم ومن المهم ان نقف على انتقال الخبر ونعرف الناقل عن المنقول عنه .</a:t>
            </a:r>
            <a:endParaRPr lang="en-US" dirty="0"/>
          </a:p>
          <a:p>
            <a:pPr lvl="0" algn="just"/>
            <a:r>
              <a:rPr lang="ar-IQ" dirty="0"/>
              <a:t>ان الرواية في المصدر الاقدم هي الأوثق والاجدر بالاعتماد ولكن قد تروي مصادر متأخرة اخبار عن مصدر متقدم مقود ويكون للمصدر المتأخر اهمية لأنه حفظ الضائع ونقل المفقود ويكون تاريخ الخبر هو تاريخ الكتاب الاول الذي فقد ويكون للمصدر الاخر فضل الحفظ والنقل .</a:t>
            </a:r>
            <a:endParaRPr lang="en-US" dirty="0"/>
          </a:p>
          <a:p>
            <a:pPr lvl="0" algn="just"/>
            <a:r>
              <a:rPr lang="ar-IQ" dirty="0"/>
              <a:t>بعد الترتيب الزمني للمصادر تدرس مادتها دراسة نقدية وقد نجد في المصادر المتأخرة اخبار اصح واكمل مما في المصدر المتقدمة او نجد في المتأخرة ما فات المتقدمين اوضاع من نسبهم .</a:t>
            </a:r>
            <a:endParaRPr lang="en-US" dirty="0"/>
          </a:p>
          <a:p>
            <a:endParaRPr lang="ar-IQ" dirty="0"/>
          </a:p>
        </p:txBody>
      </p:sp>
    </p:spTree>
    <p:extLst>
      <p:ext uri="{BB962C8B-B14F-4D97-AF65-F5344CB8AC3E}">
        <p14:creationId xmlns:p14="http://schemas.microsoft.com/office/powerpoint/2010/main" val="778174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24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6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60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60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60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60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60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92500" lnSpcReduction="20000"/>
          </a:bodyPr>
          <a:lstStyle/>
          <a:p>
            <a:pPr algn="just"/>
            <a:r>
              <a:rPr lang="ar-IQ" b="1" u="sng" dirty="0"/>
              <a:t>رابعاً : التمهيد /</a:t>
            </a:r>
            <a:r>
              <a:rPr lang="ar-IQ" dirty="0"/>
              <a:t> ليس بحث يحتاج الى تمهيد . وهناك ابحاث يكون فيها التمهيد ضرورياً ان التمهيد يتناول القضايا التي لا تصح ان تكون اما فصلا او باب وهي ضرورية لإعطاء فكرة تمهيدية عن الموضوع بعامة وتجيب عن التساؤلات التي قد تنشأ هنا وهناك اما حجم التمهيد فتقررهُ طبيعة النقاد التي يتطرق اليها ولكن في الاحوال لا يزيد على حجم فصل من فصول الرسالة ويكون بحدود (15 – 20 ) صفحه. </a:t>
            </a:r>
            <a:endParaRPr lang="en-US" dirty="0"/>
          </a:p>
          <a:p>
            <a:pPr algn="just"/>
            <a:r>
              <a:rPr lang="ar-IQ" b="1" u="sng" dirty="0"/>
              <a:t>خامساً : صلب البحث او الرسالة /</a:t>
            </a:r>
            <a:r>
              <a:rPr lang="ar-IQ" dirty="0"/>
              <a:t>  اذا كنت قد قسمت الرسالة الى ابواب وفصول او فصول فقط فهناك عرف متبع في التنظيم واخراج شكل الرسالة تكتب الباب الاول في صفحة مستقلة بحجم كبير وتكتب في ورقة ثانية الفصل الاول بحرف اصغر من حرف الباب وتحت الفصل اسمه واحياناً الموضوعات التي تندرج تحته ثم تبدأ الفقرة الاولى من الفصل في ورقة جديدة تاركاً مسافة من بداية السطر وتبدأ التبييض بخط واضح ويجب ان تتذكر دائماً انت تكتب ليقرأ غيرك من يكتب على الاله الكاتبة او عامل المطبعة ويجب ان تكتب بأرقام متسلسلة من اول الفصل الى اخره ومن فوائد هذه الطريقة ان الارقام لا تتغير اذا تغيرت الصفحات عند الطبع . </a:t>
            </a:r>
            <a:endParaRPr lang="en-US" dirty="0"/>
          </a:p>
          <a:p>
            <a:endParaRPr lang="ar-IQ" dirty="0"/>
          </a:p>
        </p:txBody>
      </p:sp>
    </p:spTree>
    <p:extLst>
      <p:ext uri="{BB962C8B-B14F-4D97-AF65-F5344CB8AC3E}">
        <p14:creationId xmlns:p14="http://schemas.microsoft.com/office/powerpoint/2010/main" val="396689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سادساً</a:t>
            </a:r>
            <a:r>
              <a:rPr lang="ar-IQ" dirty="0"/>
              <a:t> : </a:t>
            </a:r>
            <a:r>
              <a:rPr lang="ar-IQ" b="1" dirty="0"/>
              <a:t>الخاتمة</a:t>
            </a:r>
            <a:r>
              <a:rPr lang="ar-IQ" dirty="0"/>
              <a:t> </a:t>
            </a:r>
          </a:p>
        </p:txBody>
      </p:sp>
      <p:sp>
        <p:nvSpPr>
          <p:cNvPr id="3" name="عنصر نائب للمحتوى 2"/>
          <p:cNvSpPr>
            <a:spLocks noGrp="1"/>
          </p:cNvSpPr>
          <p:nvPr>
            <p:ph sz="quarter" idx="1"/>
          </p:nvPr>
        </p:nvSpPr>
        <p:spPr/>
        <p:txBody>
          <a:bodyPr/>
          <a:lstStyle/>
          <a:p>
            <a:pPr algn="just"/>
            <a:r>
              <a:rPr lang="ar-IQ" dirty="0" smtClean="0"/>
              <a:t>يحرص </a:t>
            </a:r>
            <a:r>
              <a:rPr lang="ar-IQ" dirty="0"/>
              <a:t>الباحث ان تكون الخاتمة هي الصورة المصغرة للبحث بشكل لا يزيد عن حجم المقدمة ( 8 – 10 ) يضمنها ملخصا للبحث والرسالة موضحاً النقاط الاساسية ومن الباحثين من يستعرض الابواب والفصول وهو عمل غير محمود لان ذلك مره ذكره في المقدمة بل الأفضل ان يبرز النقاط الاساسية ويظهر الجديد في بحثة من نتائج  وكذلك ما يرى من توصيات من المهم ان تصاغ الخاتمة بأسلوب جذاب يبرز اهم المعلومات والنتائج والجديد وتكون الخاتمة منقذاً للقارئ ليقرأ فيه سريعاً على الرسالة فيقبل عليها او يصد عنها او قد يضمن الباحث الخاتمة نقاطاً تفتح مجالات جديدة لا بحاث اخرى منطلقة مما توصل اليه ينبغي ان تكون الخاتمة مبرأة من الطول والتكرار والادعاء والمبالغة انما تمثل شخصية الكاتب ولابد ان يكون عرضها ذكياً خفيفاً على النفس والقلب . </a:t>
            </a:r>
            <a:endParaRPr lang="en-US" dirty="0"/>
          </a:p>
          <a:p>
            <a:endParaRPr lang="ar-IQ" dirty="0"/>
          </a:p>
        </p:txBody>
      </p:sp>
    </p:spTree>
    <p:extLst>
      <p:ext uri="{BB962C8B-B14F-4D97-AF65-F5344CB8AC3E}">
        <p14:creationId xmlns:p14="http://schemas.microsoft.com/office/powerpoint/2010/main" val="2526186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فهرس المصادر </a:t>
            </a:r>
            <a:r>
              <a:rPr lang="ar-IQ" b="1" dirty="0" smtClean="0"/>
              <a:t>والمراجع</a:t>
            </a:r>
            <a:endParaRPr lang="ar-IQ" dirty="0"/>
          </a:p>
        </p:txBody>
      </p:sp>
      <p:sp>
        <p:nvSpPr>
          <p:cNvPr id="3" name="عنصر نائب للمحتوى 2"/>
          <p:cNvSpPr>
            <a:spLocks noGrp="1"/>
          </p:cNvSpPr>
          <p:nvPr>
            <p:ph sz="quarter" idx="1"/>
          </p:nvPr>
        </p:nvSpPr>
        <p:spPr/>
        <p:txBody>
          <a:bodyPr>
            <a:normAutofit/>
          </a:bodyPr>
          <a:lstStyle/>
          <a:p>
            <a:pPr algn="just"/>
            <a:r>
              <a:rPr lang="ar-IQ" dirty="0" smtClean="0"/>
              <a:t>جرى </a:t>
            </a:r>
            <a:r>
              <a:rPr lang="ar-IQ" dirty="0"/>
              <a:t>بعض الباحثين على تدوين كل الكتب التي قرأوا فيها واطلعوا عليها او جاء ذكرها عرضاً في البحث أو في فهرس المصادر والمراجع وبذلك تكثر المصادر بشكل مبالغ فيه فقد يذكر معظمهم كتبا اطلعوا عليها او لم يفيدوا منها واسوأ ما يتعرض له الباحث من نقد دون كتابة في فهرسه لم يعرفه يجب ان يكون الباحث على نية في كل مصدر يتطلع عليه او مرجع يذكره وقد يكون الم بمادته وعرف قيمة الكتاب بين اشباهه من الكتب وطريقة التأليف وعرف ذلك مؤلفة وزمانه علمه وميوله اذ ينبغي ان يذكر فهرس الكتب التي افاد منها واسهمت في تكوين البحث . ان الباحثين ينقلون من مراجع وينقلون منها افكار واستنتاجات ووجهات نظر ويغفلون ذكر ذلك المرجع واليقين ثم يذكر كتاب البحث والمراجع العامة ويرتب الفهرس ترتيبا هجائيا وفق اسماء المؤلفين اذا كان البحث قد التزم في الاشارة الى المصادر في الهوامش واسم المؤلف.</a:t>
            </a:r>
            <a:endParaRPr lang="en-US" dirty="0"/>
          </a:p>
          <a:p>
            <a:endParaRPr lang="ar-IQ" dirty="0"/>
          </a:p>
        </p:txBody>
      </p:sp>
    </p:spTree>
    <p:extLst>
      <p:ext uri="{BB962C8B-B14F-4D97-AF65-F5344CB8AC3E}">
        <p14:creationId xmlns:p14="http://schemas.microsoft.com/office/powerpoint/2010/main" val="2754546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dirty="0" smtClean="0"/>
              <a:t>المصادر</a:t>
            </a:r>
            <a:endParaRPr lang="ar-IQ" b="1" dirty="0"/>
          </a:p>
        </p:txBody>
      </p:sp>
      <p:sp>
        <p:nvSpPr>
          <p:cNvPr id="3" name="عنصر نائب للمحتوى 2"/>
          <p:cNvSpPr>
            <a:spLocks noGrp="1"/>
          </p:cNvSpPr>
          <p:nvPr>
            <p:ph sz="quarter" idx="1"/>
          </p:nvPr>
        </p:nvSpPr>
        <p:spPr/>
        <p:txBody>
          <a:bodyPr/>
          <a:lstStyle/>
          <a:p>
            <a:r>
              <a:rPr lang="ar-IQ" dirty="0" smtClean="0"/>
              <a:t>1</a:t>
            </a:r>
            <a:r>
              <a:rPr lang="ar-IQ" dirty="0"/>
              <a:t>.	منهج البحث وتحقيق النصوص – الدكتور وهيب الجبوري .</a:t>
            </a:r>
          </a:p>
          <a:p>
            <a:r>
              <a:rPr lang="ar-IQ" dirty="0"/>
              <a:t>2.	الاملاء والترقيم في كتابة العربية – للدكتور عبدالعليم ابراهيم .</a:t>
            </a:r>
          </a:p>
          <a:p>
            <a:r>
              <a:rPr lang="ar-IQ" dirty="0"/>
              <a:t>3.	عبدالوهاب – كتابة البحث العلمي.</a:t>
            </a:r>
          </a:p>
          <a:p>
            <a:endParaRPr lang="ar-IQ" dirty="0"/>
          </a:p>
        </p:txBody>
      </p:sp>
    </p:spTree>
    <p:extLst>
      <p:ext uri="{BB962C8B-B14F-4D97-AF65-F5344CB8AC3E}">
        <p14:creationId xmlns:p14="http://schemas.microsoft.com/office/powerpoint/2010/main" val="2340688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76672"/>
            <a:ext cx="8229600" cy="594320"/>
          </a:xfrm>
        </p:spPr>
        <p:txBody>
          <a:bodyPr>
            <a:normAutofit/>
          </a:bodyPr>
          <a:lstStyle/>
          <a:p>
            <a:pPr algn="ctr"/>
            <a:r>
              <a:rPr lang="ar-IQ" b="1" dirty="0" smtClean="0">
                <a:solidFill>
                  <a:srgbClr val="FF0000"/>
                </a:solidFill>
              </a:rPr>
              <a:t>المصدر والمرجع</a:t>
            </a:r>
            <a:endParaRPr lang="ar-IQ" dirty="0">
              <a:solidFill>
                <a:srgbClr val="FF0000"/>
              </a:solidFill>
            </a:endParaRPr>
          </a:p>
        </p:txBody>
      </p:sp>
      <p:sp>
        <p:nvSpPr>
          <p:cNvPr id="3" name="عنصر نائب للمحتوى 2"/>
          <p:cNvSpPr>
            <a:spLocks noGrp="1"/>
          </p:cNvSpPr>
          <p:nvPr>
            <p:ph sz="quarter" idx="1"/>
          </p:nvPr>
        </p:nvSpPr>
        <p:spPr/>
        <p:txBody>
          <a:bodyPr>
            <a:normAutofit fontScale="92500" lnSpcReduction="20000"/>
          </a:bodyPr>
          <a:lstStyle/>
          <a:p>
            <a:pPr algn="just"/>
            <a:r>
              <a:rPr lang="ar-IQ" dirty="0" smtClean="0"/>
              <a:t>المصدر </a:t>
            </a:r>
            <a:r>
              <a:rPr lang="ar-IQ" dirty="0"/>
              <a:t>الكتاب الذي يحوي على اخبار ونصوص تفيد منها في ابحاثنا وغالباً ما تكون قديمة وقد تكون معاصرة ومنها نستمد المادة الخام كالنصوص الانشائية من شعر ونشر فني والمؤلفات التي انتجها الادباء ودواوين الشعراء ان كان البحث حول اديب او شاعر وكتب المعاصرين للشاعر ويدخل ايضا شروح الدواوين والروايات عنه وقد يميز بين الديوان وشرحه بأن الاول هو المصدر الأصلي والثاني هو المصدر الفرعي .</a:t>
            </a:r>
            <a:endParaRPr lang="en-US" dirty="0"/>
          </a:p>
          <a:p>
            <a:pPr algn="just"/>
            <a:r>
              <a:rPr lang="ar-IQ" dirty="0"/>
              <a:t>وهناك كتب حديثه ألّفها مؤلفون معاصرون في موضوعات قديمة وقد اصطلح على تسمية هذه الكتب ( مراجع ) تمييزا لها عن المصادر القديمة </a:t>
            </a:r>
            <a:endParaRPr lang="en-US" dirty="0"/>
          </a:p>
          <a:p>
            <a:pPr algn="just"/>
            <a:r>
              <a:rPr lang="ar-IQ" dirty="0"/>
              <a:t>لذلك لا يصح ان ننقل من المراجع الاخبار والروايات القديمة لان المرجع نقلها بدوره عن المصادر فينبغي الرجوع الى الاصل ، ونقيد من المراجع مما تذكره من مصادر ونتعلم منها طرق البحث وتفسير النصوص ونقدها ووجهات النظر والاستنباط ، فهي مفيدة نتعلم منها اشياء وتختصر لنا طرق البحث وتفتح لنا موضوعات وتنبهنا الى مواطن الضعف والزلل ولا ننسى ان فيها سلبيات ينبغي التنبه لها من ذلك سوء النقل او سوء التفسير او الميل والهوى والسهو وسوء الفهم فليس كل مرجع مرجعاً .</a:t>
            </a:r>
            <a:endParaRPr lang="en-US" dirty="0"/>
          </a:p>
          <a:p>
            <a:endParaRPr lang="ar-IQ" dirty="0"/>
          </a:p>
        </p:txBody>
      </p:sp>
    </p:spTree>
    <p:extLst>
      <p:ext uri="{BB962C8B-B14F-4D97-AF65-F5344CB8AC3E}">
        <p14:creationId xmlns:p14="http://schemas.microsoft.com/office/powerpoint/2010/main" val="244899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solidFill>
                  <a:srgbClr val="FF0000"/>
                </a:solidFill>
              </a:rPr>
              <a:t>دراسة المصادر </a:t>
            </a:r>
            <a:endParaRPr lang="ar-IQ" dirty="0">
              <a:solidFill>
                <a:srgbClr val="FF0000"/>
              </a:solidFill>
            </a:endParaRPr>
          </a:p>
        </p:txBody>
      </p:sp>
      <p:sp>
        <p:nvSpPr>
          <p:cNvPr id="3" name="عنصر نائب للمحتوى 2"/>
          <p:cNvSpPr>
            <a:spLocks noGrp="1"/>
          </p:cNvSpPr>
          <p:nvPr>
            <p:ph sz="quarter" idx="1"/>
          </p:nvPr>
        </p:nvSpPr>
        <p:spPr/>
        <p:txBody>
          <a:bodyPr>
            <a:normAutofit fontScale="85000" lnSpcReduction="10000"/>
          </a:bodyPr>
          <a:lstStyle/>
          <a:p>
            <a:r>
              <a:rPr lang="ar-IQ" dirty="0"/>
              <a:t>بعد ان تنجز جريدة المصادر ونرتبها وفق الترتيب الزمني لوفاة المؤلفين نبدأ بدراسة هذه المصادر وملخصها :- </a:t>
            </a:r>
            <a:endParaRPr lang="en-US" dirty="0"/>
          </a:p>
          <a:p>
            <a:r>
              <a:rPr lang="ar-IQ" dirty="0"/>
              <a:t>اذا كان للكتاب اكثر من طبعة فنختار الطبعة المحققة تحقيقا علميا ، فقد تكون كلمة التحقيق احياناً مضلله لان تجار الكتب كثيرا ما يطبعون طبعات رديئة او ناقصه ويلفقون لها بعض الشروح والمقدمات والفهارس فيظن الظان العجل انها محققة فالمراد بالتحقيق التحقيق العلمي الذي يبنى على علم وذمه .</a:t>
            </a:r>
            <a:endParaRPr lang="en-US" dirty="0"/>
          </a:p>
          <a:p>
            <a:r>
              <a:rPr lang="ar-IQ" dirty="0"/>
              <a:t>وخلاصة القول ان اعتماد الباحث على طبعة رديئة او غير محققة مع وجود الجيدة او المحققة لا يشفع له عذر ويدل على استهانه في البحث او جهل بأهمية الكتب .</a:t>
            </a:r>
            <a:endParaRPr lang="en-US" dirty="0"/>
          </a:p>
          <a:p>
            <a:r>
              <a:rPr lang="ar-IQ" dirty="0"/>
              <a:t>وقد تكون بين المصادر مصادر مخطوطة ويحسن ان يكون وعندها تدرس المخطوطة وتبين قيمتها ويشار الى رقمها ومكانها من المكتبة او دور الكتب وقد تستعين بمخطوطة مع وجود المطبوعة اذا وجدت نقصا في المطبوعة ويكون للباحث فضل التحقيق والتوثيق وزيادة العلم وليكون هذا الأب للباحث المتمرس الذي له خبره .</a:t>
            </a:r>
            <a:endParaRPr lang="en-US" dirty="0"/>
          </a:p>
          <a:p>
            <a:r>
              <a:rPr lang="ar-IQ" dirty="0"/>
              <a:t>لا تدع المصدر الى بعد ان تحيط بما له من صلة بموضوع البحث وتتعرف على مؤلفة وترجمته وعلمه ووفاته وتاريخ تأليف الكتاب وموضوعاته وفصوله وابوابه ومقدمته وفهارسه وأسلوبه ولا تعتمد تأجيل النظر فقد لا تِيسر لك الحصول عليه مره اخرى .</a:t>
            </a:r>
            <a:endParaRPr lang="en-US" dirty="0"/>
          </a:p>
          <a:p>
            <a:endParaRPr lang="ar-IQ" dirty="0"/>
          </a:p>
        </p:txBody>
      </p:sp>
    </p:spTree>
    <p:extLst>
      <p:ext uri="{BB962C8B-B14F-4D97-AF65-F5344CB8AC3E}">
        <p14:creationId xmlns:p14="http://schemas.microsoft.com/office/powerpoint/2010/main" val="148257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1)">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1)">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heel(1)">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heel(1)">
                                      <p:cBhvr>
                                        <p:cTn id="3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738336"/>
          </a:xfrm>
        </p:spPr>
        <p:txBody>
          <a:bodyPr>
            <a:normAutofit fontScale="90000"/>
          </a:bodyPr>
          <a:lstStyle/>
          <a:p>
            <a:pPr algn="ctr"/>
            <a:r>
              <a:rPr lang="ar-IQ" b="1" dirty="0">
                <a:solidFill>
                  <a:srgbClr val="FF0000"/>
                </a:solidFill>
              </a:rPr>
              <a:t>ان دراسة المصادر مهمة وهناك جمله ملحوظات يمكن الاستفادة </a:t>
            </a:r>
            <a:r>
              <a:rPr lang="ar-IQ" b="1" dirty="0" smtClean="0">
                <a:solidFill>
                  <a:srgbClr val="FF0000"/>
                </a:solidFill>
              </a:rPr>
              <a:t>منها</a:t>
            </a:r>
            <a:endParaRPr lang="ar-IQ" dirty="0">
              <a:solidFill>
                <a:srgbClr val="FF0000"/>
              </a:solidFill>
            </a:endParaRPr>
          </a:p>
        </p:txBody>
      </p:sp>
      <p:sp>
        <p:nvSpPr>
          <p:cNvPr id="3" name="عنصر نائب للمحتوى 2"/>
          <p:cNvSpPr>
            <a:spLocks noGrp="1"/>
          </p:cNvSpPr>
          <p:nvPr>
            <p:ph sz="quarter" idx="1"/>
          </p:nvPr>
        </p:nvSpPr>
        <p:spPr/>
        <p:txBody>
          <a:bodyPr>
            <a:normAutofit fontScale="92500" lnSpcReduction="20000"/>
          </a:bodyPr>
          <a:lstStyle/>
          <a:p>
            <a:pPr lvl="0"/>
            <a:r>
              <a:rPr lang="ar-IQ" dirty="0"/>
              <a:t>يحسن ان يكون للباحث مكتبة تحتوي الكتب الخاصة بموضوع بحثه لتوفير الوقت والجهد .</a:t>
            </a:r>
            <a:endParaRPr lang="en-US" dirty="0"/>
          </a:p>
          <a:p>
            <a:pPr lvl="0"/>
            <a:r>
              <a:rPr lang="ar-IQ" dirty="0"/>
              <a:t>احتفظ برقم الكتاب ومكان المكتبة ليسهل لك الرجوع اليه .</a:t>
            </a:r>
            <a:endParaRPr lang="en-US" dirty="0"/>
          </a:p>
          <a:p>
            <a:pPr lvl="0"/>
            <a:r>
              <a:rPr lang="ar-IQ" dirty="0"/>
              <a:t>خصص بطاقة او صفحة من دفترك المساعد لكل مصدر وسجل فيها المعلومات اسم الكتاب اسم المؤلف تاريخ وفاته اسم المحقق والناشر والمطبعة وتاريخ ومكان الطبع وعدد اجزاء الكتاب وما الى ذلك .</a:t>
            </a:r>
            <a:endParaRPr lang="en-US" dirty="0"/>
          </a:p>
          <a:p>
            <a:pPr lvl="0"/>
            <a:r>
              <a:rPr lang="ar-IQ" dirty="0"/>
              <a:t>العناية بالمراجع والنقل عنها تكون في مرحلة تاليه بعد اتمام البقيه من المصادر .</a:t>
            </a:r>
            <a:endParaRPr lang="en-US" dirty="0"/>
          </a:p>
          <a:p>
            <a:pPr lvl="0"/>
            <a:r>
              <a:rPr lang="ar-IQ" dirty="0"/>
              <a:t>يحسن ان يستفاد الباحث من دوائر المعارف العربية والأجنبية التي بذل المختصون جهودا كبيرة في اعدادها فقد تفتح ابوابا جديدة ومعلومات نافعه .</a:t>
            </a:r>
            <a:endParaRPr lang="en-US" dirty="0"/>
          </a:p>
          <a:p>
            <a:pPr lvl="0"/>
            <a:r>
              <a:rPr lang="ar-IQ" dirty="0"/>
              <a:t>ويستعين كذلك بالدراسات الحديثة والرسائل الجامعية وما في هوامشها من مصادر ومراجع .</a:t>
            </a:r>
            <a:endParaRPr lang="en-US" dirty="0"/>
          </a:p>
          <a:p>
            <a:pPr lvl="0"/>
            <a:r>
              <a:rPr lang="ar-IQ" dirty="0"/>
              <a:t>الافادة من ذوي الخبرة والباحثين المختصين بالعصر عن طريق المقابلة والمحادثة والمراسلة .</a:t>
            </a:r>
            <a:endParaRPr lang="en-US" dirty="0"/>
          </a:p>
          <a:p>
            <a:pPr lvl="0"/>
            <a:r>
              <a:rPr lang="ar-IQ" dirty="0"/>
              <a:t>ان يكون على صلة بفهارس المكتبات وما يجد فيه من جديد .</a:t>
            </a:r>
            <a:endParaRPr lang="en-US" dirty="0"/>
          </a:p>
          <a:p>
            <a:endParaRPr lang="ar-IQ" dirty="0"/>
          </a:p>
        </p:txBody>
      </p:sp>
    </p:spTree>
    <p:extLst>
      <p:ext uri="{BB962C8B-B14F-4D97-AF65-F5344CB8AC3E}">
        <p14:creationId xmlns:p14="http://schemas.microsoft.com/office/powerpoint/2010/main" val="463020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arn(inVertic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arn(inVertical)">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barn(inVertical)">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barn(inVertical)">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barn(inVertical)">
                                      <p:cBhvr>
                                        <p:cTn id="4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جمع المعلومات </a:t>
            </a:r>
            <a:endParaRPr lang="ar-IQ" dirty="0"/>
          </a:p>
        </p:txBody>
      </p:sp>
      <p:sp>
        <p:nvSpPr>
          <p:cNvPr id="3" name="عنصر نائب للمحتوى 2"/>
          <p:cNvSpPr>
            <a:spLocks noGrp="1"/>
          </p:cNvSpPr>
          <p:nvPr>
            <p:ph sz="quarter" idx="1"/>
          </p:nvPr>
        </p:nvSpPr>
        <p:spPr>
          <a:xfrm>
            <a:off x="457200" y="1219200"/>
            <a:ext cx="8229600" cy="5162128"/>
          </a:xfrm>
        </p:spPr>
        <p:txBody>
          <a:bodyPr>
            <a:normAutofit fontScale="47500" lnSpcReduction="20000"/>
          </a:bodyPr>
          <a:lstStyle/>
          <a:p>
            <a:r>
              <a:rPr lang="ar-IQ" sz="3400" dirty="0"/>
              <a:t>هناك طريقتان لنقل المعلومات:- طريقة الاوراق وطريقة الجذاذات . والطريقة الاولى هي طريقة (</a:t>
            </a:r>
            <a:r>
              <a:rPr lang="ar-IQ" sz="3400" dirty="0" err="1"/>
              <a:t>الدوسيه</a:t>
            </a:r>
            <a:r>
              <a:rPr lang="ar-IQ" sz="3400" dirty="0"/>
              <a:t>) الملف المقسم وهي الاوراق التي يمكن تحريكها وحفظها في ملف معد لهذا الغرض فيكتب على وجه واحد من الورقة يترك في اعلى الصفحة مسافة يسجل فيها اسم المصدر الذي ينقل عنه ورقم الصفحة واسم المؤلف ووفاته وتاريخ الطبع في الناحية اليسرى , اما الطريقة الثانية وهي الاسهل طريقة ( الجذاذات ) وهي الاسهل في تحريك الاوراق وحفضها وترتيبها .</a:t>
            </a:r>
            <a:endParaRPr lang="en-US" sz="3400" dirty="0"/>
          </a:p>
          <a:p>
            <a:r>
              <a:rPr lang="ar-IQ" sz="3400" dirty="0"/>
              <a:t>طريقة التدوين والاقتباس :</a:t>
            </a:r>
            <a:endParaRPr lang="en-US" sz="3400" dirty="0"/>
          </a:p>
          <a:p>
            <a:r>
              <a:rPr lang="ar-IQ" sz="3400" dirty="0"/>
              <a:t>تبدأ بأقدم المصادر فتنقل منه المعلومات المتعلقة بالبحث وفق الخطة التي اعدت تكتب اسم المؤلف والكتاب بصورة مختصرة مثلا كتاب البيان والتبين للجاحظ تكتب في الزاوية العليا اليسرى ( الجاحظ – بيان 1/120) وهكذا عند قراءة المصدر استعن بالفهارس ولا تكتب بالجذاذة اكثر من خبر واذا كان الخبر طويلاً فاجعله في جذاذتين مثلا ( جرير - ) ثم ( جرير ) وليكن النقل دقيق وواضح وحجم الجذاذات واضح اذا كان الخبر في صفحتين يذكر الرقمين 25/26 , وهكذا يحسن العناية بعلامات الترقيم وبعد انتهاؤك من جمع المادة في المصدر الاول تنتقل للمصدر الذي بعده وتعمل ما عملته .</a:t>
            </a:r>
            <a:endParaRPr lang="en-US" sz="3400" dirty="0"/>
          </a:p>
          <a:p>
            <a:r>
              <a:rPr lang="ar-IQ" sz="3400" b="1" dirty="0"/>
              <a:t>توزيع المادة ( التفريق ) :</a:t>
            </a:r>
            <a:endParaRPr lang="en-US" sz="3400" dirty="0"/>
          </a:p>
          <a:p>
            <a:r>
              <a:rPr lang="ar-IQ" sz="3400" dirty="0"/>
              <a:t>بعد الانتهاء من جمع المادة في جذاذات نبدأ عندئذ بفرز هذه الجذاذات وتوزيعها حسب ابواب الخطة وفصولها فاذا كانت ابواب البحث اربعة تقسم الجذاذات وفقها اربع مجموعات ويكتب على كل مجموعة اسم الباب وبمقابلة المادة المجموعة المصنفة وعرضها على الخطة سيجد الحاجة الى تعديل الخطة او تحويلها او تغيير بعض فصولها او اضافة فصل وعندئذ يمكن تعديل الخطة بصورة رسمية قبل البدء بالكتابة وقد يحدث التعديل اثناء الكتابة فطبيعة المادة المجموعة هي التي تحدد مسار الخطة .</a:t>
            </a:r>
            <a:endParaRPr lang="en-US" sz="3400" dirty="0"/>
          </a:p>
          <a:p>
            <a:r>
              <a:rPr lang="ar-IQ" sz="3400" b="1" dirty="0"/>
              <a:t>كتابة البحث ( مسودة ) :</a:t>
            </a:r>
            <a:endParaRPr lang="en-US" sz="3400" dirty="0"/>
          </a:p>
          <a:p>
            <a:r>
              <a:rPr lang="ar-IQ" sz="3400" dirty="0"/>
              <a:t>ان جمع المادة امر ميسور يستطيع اي شخص ان يقوم به ولكن الاستفادة من هذه المادة وكتابة البحث المطلوب يتطلب مهارات خاصة وموهبة وذكاء ووضعها في مكانها المناسب وهي مرحلة الترتيب والصياغة وليس شرطاً ان يدرج الباحث كل مادة جمعها اذ يقلل هذا من قيمة البحث . يأخذ الباحث الجذاذات ويقرأ قراءة متأنية كل ما فيها ثم يكتب مراعياً الترتيب الزمني واذا كانت لها علاقة بالزمن من يتناول النصوص ويقارن بينها ويربط بين الافكار ويبدي رأيه . </a:t>
            </a:r>
            <a:endParaRPr lang="en-US" sz="3400" dirty="0"/>
          </a:p>
          <a:p>
            <a:r>
              <a:rPr lang="ar-IQ" sz="3400" dirty="0"/>
              <a:t>وقد يجد الباحث ضرورة في مقدمة قصيرة يمهد فيها للفصل يبين فيها </a:t>
            </a:r>
            <a:r>
              <a:rPr lang="ar-IQ" sz="3400" dirty="0" smtClean="0"/>
              <a:t>منهجه </a:t>
            </a:r>
            <a:r>
              <a:rPr lang="ar-IQ" sz="3400" dirty="0"/>
              <a:t>وان يجعل لكل باب خاتمة يوجز فيها النتائج التي توصل لها ... ويمضي في الكتابة </a:t>
            </a:r>
            <a:r>
              <a:rPr lang="ar-IQ" sz="3400" dirty="0" smtClean="0"/>
              <a:t>ولا يخرج </a:t>
            </a:r>
            <a:r>
              <a:rPr lang="ar-IQ" sz="3400" dirty="0"/>
              <a:t>للاستطراد لأنه يذهب بوحدة الموضوع ويغير مسار البحث وتفككه .</a:t>
            </a:r>
            <a:endParaRPr lang="en-US" sz="3400" dirty="0"/>
          </a:p>
          <a:p>
            <a:endParaRPr lang="ar-IQ" dirty="0"/>
          </a:p>
        </p:txBody>
      </p:sp>
    </p:spTree>
    <p:extLst>
      <p:ext uri="{BB962C8B-B14F-4D97-AF65-F5344CB8AC3E}">
        <p14:creationId xmlns:p14="http://schemas.microsoft.com/office/powerpoint/2010/main" val="2381621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3" dur="5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0" dur="5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7" dur="500"/>
                                        <p:tgtEl>
                                          <p:spTgt spid="3">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 calcmode="lin" valueType="num">
                                      <p:cBhvr>
                                        <p:cTn id="6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شكل </a:t>
            </a:r>
            <a:r>
              <a:rPr lang="ar-IQ" b="1" dirty="0" smtClean="0"/>
              <a:t>البحث</a:t>
            </a:r>
            <a:endParaRPr lang="en-US" dirty="0"/>
          </a:p>
        </p:txBody>
      </p:sp>
      <p:sp>
        <p:nvSpPr>
          <p:cNvPr id="3" name="عنصر نائب للمحتوى 2"/>
          <p:cNvSpPr>
            <a:spLocks noGrp="1"/>
          </p:cNvSpPr>
          <p:nvPr>
            <p:ph sz="quarter" idx="1"/>
          </p:nvPr>
        </p:nvSpPr>
        <p:spPr/>
        <p:txBody>
          <a:bodyPr>
            <a:normAutofit fontScale="70000" lnSpcReduction="20000"/>
          </a:bodyPr>
          <a:lstStyle/>
          <a:p>
            <a:r>
              <a:rPr lang="ar-IQ" dirty="0"/>
              <a:t>يحسن ان تكون الكتابة على ورق مسطر , يترك حاشية كبيرة على الجانب الايمن , ويكتب على وجه واحد من الورقة ويترك مسافة كافية في اسفل الصفحة لذكر الحواشي , ولابد ان يكون الخط واضحاً , ويترك مسافة بين الكلمة والاخرى , ويكتب على سطر ويترك السطر الذي يليه , وان ترك الفراغات والمسافات هنا امر محمود في الورق غير مطلوب , فقد تحتاج لكتابة سطر بين السطرين او كلمة بين الكلمات , واشارة هنا واضافة هناك , يحسن ان تكون الكتابة في دفتر على شكل ملف على ورق مسطر منفرد , كل ورقة حرة يمكن نقلها من مكانها تقديماً وتأخيراً , او اضافة اوراق اليها , ويحسن ان يبدأ كل فقرة او فكرة جديدة بورقة جديدة .</a:t>
            </a:r>
            <a:endParaRPr lang="en-US" dirty="0"/>
          </a:p>
          <a:p>
            <a:r>
              <a:rPr lang="ar-IQ" dirty="0"/>
              <a:t> </a:t>
            </a:r>
            <a:endParaRPr lang="en-US" dirty="0"/>
          </a:p>
          <a:p>
            <a:r>
              <a:rPr lang="ar-IQ" b="1" dirty="0"/>
              <a:t>النصوص والاشارة الى المصدر :</a:t>
            </a:r>
            <a:endParaRPr lang="en-US" dirty="0"/>
          </a:p>
          <a:p>
            <a:r>
              <a:rPr lang="ar-IQ" dirty="0"/>
              <a:t>عند نقل نص من مصدر تضعه بين علامتي التنصيص , وهي اربعة اقواس صغيرة (( )) تكون مرتفعة قليلاً عن السطر , وعند انتهاء النص تضع رقماً بين قوسين مرتفعاً عن السطر , وعند انتهاء النص تضع مثله في الهامش , وتشير الى المصدر مختصراً , تذكر اسم المصدر ثم اسم المؤلف والجزء والصفحة , وكان تقول : الطبري 5/60 , اي ان الخبر مأخوذ من تاريخ الطبري والجزء الخامس والصفحة 60 0 ومن الباحثين من يذكر الطبعة ومكان الطبع وزمانه لأول مرة من ورود اسم المصدر . ومنهم من يضع اسم المؤلف والكتاب ورقم الجزء والصفحة , بعد النص المنقول مباشرة , وعلى اسطر نفسه في المتن وليس في الهامش , وهذه الطريقة قد تحسن عند كتابة المسودة او في الابحاث الصغيرة , ولكن الطريقة الاوضح والافضل ان يشار الى المصدر في الهامش .</a:t>
            </a:r>
            <a:endParaRPr lang="en-US" dirty="0"/>
          </a:p>
          <a:p>
            <a:r>
              <a:rPr lang="ar-IQ" dirty="0"/>
              <a:t>واذا كان للمؤلف اكثر من كتاب , فلا تذكر اسم الكتاب المهم في بحثك مع اسم المؤلف في كل مرة , بل تكتفي بالمؤلف . </a:t>
            </a:r>
            <a:endParaRPr lang="en-US" dirty="0"/>
          </a:p>
          <a:p>
            <a:endParaRPr lang="ar-IQ" dirty="0"/>
          </a:p>
        </p:txBody>
      </p:sp>
    </p:spTree>
    <p:extLst>
      <p:ext uri="{BB962C8B-B14F-4D97-AF65-F5344CB8AC3E}">
        <p14:creationId xmlns:p14="http://schemas.microsoft.com/office/powerpoint/2010/main" val="2856879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dirty="0"/>
              <a:t>وهناك جملة ملاحظات حول الاشارة في الهامش من ذلك </a:t>
            </a:r>
            <a:r>
              <a:rPr lang="ar-IQ" b="1" dirty="0" smtClean="0"/>
              <a:t>:</a:t>
            </a:r>
            <a:endParaRPr lang="ar-IQ" dirty="0"/>
          </a:p>
        </p:txBody>
      </p:sp>
      <p:sp>
        <p:nvSpPr>
          <p:cNvPr id="3" name="عنصر نائب للمحتوى 2"/>
          <p:cNvSpPr>
            <a:spLocks noGrp="1"/>
          </p:cNvSpPr>
          <p:nvPr>
            <p:ph sz="quarter" idx="1"/>
          </p:nvPr>
        </p:nvSpPr>
        <p:spPr/>
        <p:txBody>
          <a:bodyPr>
            <a:normAutofit fontScale="70000" lnSpcReduction="20000"/>
          </a:bodyPr>
          <a:lstStyle/>
          <a:p>
            <a:pPr lvl="0"/>
            <a:r>
              <a:rPr lang="ar-IQ" dirty="0"/>
              <a:t>ان اشترك مؤلف واحد او ثلاثة في تأليف كتاب , ينبغي ان يذكر اسمائهم جميعاً وليكتفي بواحد منهم , وقد يكون هذا الذي ذكرته احد المسلطين – لم يكن له جهد في الكتاب , اما اذا كثرت اسماء المشتركين فيكتفي بذكر اشهرهم في مجال التأليف وتشار للباقين بقولك : (فلان واخرون) .</a:t>
            </a:r>
            <a:endParaRPr lang="en-US" dirty="0"/>
          </a:p>
          <a:p>
            <a:pPr lvl="0"/>
            <a:r>
              <a:rPr lang="ar-IQ" dirty="0"/>
              <a:t>اذا ذكر اسم المؤلف في صلب البحث , فلا داعي لتكراره في الهامش ويكتفي بذكر اسم المصدر فقط كأن تقول ذكر الجاحظ ... وتشير الى الكتاب في الهامش دون تكرار اسم المؤلف تقول الحيوان 2/30 , واذا ذكرت اسم الكتاب والمؤلف في صلب البحث فيكتفي بذكر الصفحة في الهامش دون تكرار اسم الكتاب والمؤلف , فاذا قلت ويرى الجاحظ في كتابه الحيوان ... تذكر في الهامش الاتي : 2/54 , فقط</a:t>
            </a:r>
            <a:endParaRPr lang="en-US" dirty="0"/>
          </a:p>
          <a:p>
            <a:pPr lvl="0"/>
            <a:r>
              <a:rPr lang="ar-IQ" dirty="0"/>
              <a:t>اذا كان الاقتباس من كتاب مترجم ورجعت الى الترجمة دون الاصل فتشير الى الكتاب الاصلي وتذكر رقم الصفحة ,ثم تقول : ترجمة فلان ص كذا . وكذلك اذا نقلت خبراً عن كتاب لم تطلع عليه بسبب تعذر وجوده ونقلته عن كتاب اخر , تذكر الخبر من الكتاب الاول ورقم الصفحة , ثم تقول : عن كتاب فلان صفحة كذا . مثل : الدمياطي – فضل الخيل ص 40 , نقلاً عن الرسولي – الاقوال الكافية ص 70 .</a:t>
            </a:r>
            <a:endParaRPr lang="en-US" dirty="0"/>
          </a:p>
          <a:p>
            <a:pPr lvl="0"/>
            <a:r>
              <a:rPr lang="ar-IQ" dirty="0"/>
              <a:t>واذا كان الاقتباس من مجلة او صحيفة فينبغي ان تكون الاشارة الى عنوان المقال واسم الكتاب واسم المجلة ورقم العدد وتاريخه ومكان صدور المجلة او الصحيفة مثلاً اجازات السماع في المخطوطات القديمة *- صلاح الدين مجلة معهد المخطوطات العربية , القاهرة , المجلد الاول سنة 1955 ص 232 .</a:t>
            </a:r>
            <a:endParaRPr lang="en-US" dirty="0"/>
          </a:p>
          <a:p>
            <a:pPr lvl="0"/>
            <a:r>
              <a:rPr lang="ar-IQ" dirty="0"/>
              <a:t>اذا كان المصدر مخطوطاً يذكر انه مخطوط ويذكر اسم مؤلفه ومكانه في المكتبات ورقمه مثلاً : كتاب الردة – الواقدي محمد بن عمر بن وقد ( ت 207 هـ ) مخطوط مكتبة خدا بخش , بانتا – الهند رقم 2290 .</a:t>
            </a:r>
            <a:endParaRPr lang="en-US" dirty="0"/>
          </a:p>
          <a:p>
            <a:pPr lvl="0"/>
            <a:r>
              <a:rPr lang="ar-IQ" dirty="0"/>
              <a:t>اما المحادثات الشفوية او المحاضرات غير المنشورة فيشار اليها بأنها حديث شخصي مع المعني بتاريخ كذا على ان يستأذن صاحب الحديث الشفوي بذلك , وكذلك اذا كانت محاضرة عامة يذكر اسمها وتاريخها , والإذن بالإشارة .</a:t>
            </a:r>
            <a:endParaRPr lang="en-US" dirty="0"/>
          </a:p>
          <a:p>
            <a:endParaRPr lang="ar-IQ" dirty="0"/>
          </a:p>
        </p:txBody>
      </p:sp>
    </p:spTree>
    <p:extLst>
      <p:ext uri="{BB962C8B-B14F-4D97-AF65-F5344CB8AC3E}">
        <p14:creationId xmlns:p14="http://schemas.microsoft.com/office/powerpoint/2010/main" val="92277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dirty="0">
                <a:effectLst>
                  <a:outerShdw blurRad="38100" dist="38100" dir="2700000" algn="tl">
                    <a:srgbClr val="000000">
                      <a:alpha val="43137"/>
                    </a:srgbClr>
                  </a:outerShdw>
                </a:effectLst>
              </a:rPr>
              <a:t>الاسلوب </a:t>
            </a:r>
            <a:r>
              <a:rPr lang="ar-IQ" b="1" dirty="0" smtClean="0">
                <a:effectLst>
                  <a:outerShdw blurRad="38100" dist="38100" dir="2700000" algn="tl">
                    <a:srgbClr val="000000">
                      <a:alpha val="43137"/>
                    </a:srgbClr>
                  </a:outerShdw>
                </a:effectLst>
              </a:rPr>
              <a:t>واللغة</a:t>
            </a:r>
            <a:endParaRPr lang="ar-IQ" b="1" dirty="0">
              <a:effectLst>
                <a:outerShdw blurRad="38100" dist="38100" dir="2700000" algn="tl">
                  <a:srgbClr val="000000">
                    <a:alpha val="43137"/>
                  </a:srgbClr>
                </a:outerShdw>
              </a:effectLst>
            </a:endParaRPr>
          </a:p>
        </p:txBody>
      </p:sp>
      <p:sp>
        <p:nvSpPr>
          <p:cNvPr id="3" name="عنصر نائب للمحتوى 2"/>
          <p:cNvSpPr>
            <a:spLocks noGrp="1"/>
          </p:cNvSpPr>
          <p:nvPr>
            <p:ph sz="quarter" idx="1"/>
          </p:nvPr>
        </p:nvSpPr>
        <p:spPr/>
        <p:txBody>
          <a:bodyPr/>
          <a:lstStyle/>
          <a:p>
            <a:r>
              <a:rPr lang="ar-IQ" dirty="0"/>
              <a:t>لابد في الابحاث الادبية او العلمية من سلامة اللغة , اما جمال الاسلوب فمطلوب من غير اسراف في الابحاث الادبية وهو محمود غير مطلوب في الابحاث العلمية كالطب والهندسة والعلوم . ويحسن ان يكون الاسلوب واضحاً واللغة سليمة والأخير ان يستعين الباحث الذي لم يتمكن من اللغة بمن يعنيهُ في تقويم لغته وسلامتها . اما في الموضوعات الادبية فيحسن ان تكتب بأسلوب جميل ولغة فصيحة سليمة تبدأ من العامية والسقط واللحن ولا يراد بجمال الاسلوب الجنوح الى الزخرفة اللفظية واستعمال الغريب مما يكون اتكاء على اللفظ على حساب المعنى بل المراد بالأسلوب الجميل ان تكون الالفاظ والعبارات معبرة بوضوح ومؤدبة المعنى دون لبس في لغة سليمة والفاظ فصحية منتقاة .</a:t>
            </a:r>
            <a:endParaRPr lang="en-US" dirty="0"/>
          </a:p>
          <a:p>
            <a:endParaRPr lang="ar-IQ" dirty="0"/>
          </a:p>
        </p:txBody>
      </p:sp>
    </p:spTree>
    <p:extLst>
      <p:ext uri="{BB962C8B-B14F-4D97-AF65-F5344CB8AC3E}">
        <p14:creationId xmlns:p14="http://schemas.microsoft.com/office/powerpoint/2010/main" val="282551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صل">
  <a:themeElements>
    <a:clrScheme name="أصل">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أصل">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صل">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134</TotalTime>
  <Words>4138</Words>
  <Application>Microsoft Office PowerPoint</Application>
  <PresentationFormat>عرض على الشاشة (3:4)‏</PresentationFormat>
  <Paragraphs>135</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أصل</vt:lpstr>
      <vt:lpstr>محاضرة منهج البحث  دراسة المصادر وأولويات كتابة المسودة والهوامش الدراسات العليا ماجستير / أدب</vt:lpstr>
      <vt:lpstr>المصادر</vt:lpstr>
      <vt:lpstr>المصدر والمرجع</vt:lpstr>
      <vt:lpstr>دراسة المصادر </vt:lpstr>
      <vt:lpstr>ان دراسة المصادر مهمة وهناك جمله ملحوظات يمكن الاستفادة منها</vt:lpstr>
      <vt:lpstr>جمع المعلومات </vt:lpstr>
      <vt:lpstr>شكل البحث</vt:lpstr>
      <vt:lpstr>وهناك جملة ملاحظات حول الاشارة في الهامش من ذلك :</vt:lpstr>
      <vt:lpstr>الاسلوب واللغة</vt:lpstr>
      <vt:lpstr>الاقتباس</vt:lpstr>
      <vt:lpstr>وعلى الباحث ان يضع في حسابه جملة من الملاحظات منها :</vt:lpstr>
      <vt:lpstr>علامات الترقيم </vt:lpstr>
      <vt:lpstr>بعد العناوين الفرعية التي توضع في اول السطر </vt:lpstr>
      <vt:lpstr>الكتابة النهائية والضبط بالشكل </vt:lpstr>
      <vt:lpstr>الضبط بالشكل </vt:lpstr>
      <vt:lpstr>عرض تقديمي في PowerPoint</vt:lpstr>
      <vt:lpstr>سادساً : الخاتمة</vt:lpstr>
      <vt:lpstr>المبيضة</vt:lpstr>
      <vt:lpstr>فهرس المصادر والمراجع</vt:lpstr>
      <vt:lpstr>عرض تقديمي في PowerPoint</vt:lpstr>
      <vt:lpstr>سادساً : الخاتمة </vt:lpstr>
      <vt:lpstr>فهرس المصادر والمراجع</vt:lpstr>
      <vt:lpstr>المصادر</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محاضره منهج البحث وتحقيق النصوص الدراسات العليا ماجستير / آداب</dc:title>
  <dc:creator>SMART</dc:creator>
  <cp:lastModifiedBy>SMART</cp:lastModifiedBy>
  <cp:revision>10</cp:revision>
  <dcterms:created xsi:type="dcterms:W3CDTF">2019-11-16T08:56:45Z</dcterms:created>
  <dcterms:modified xsi:type="dcterms:W3CDTF">2019-11-17T14:08:16Z</dcterms:modified>
</cp:coreProperties>
</file>